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9"/>
  </p:notesMasterIdLst>
  <p:sldIdLst>
    <p:sldId id="337" r:id="rId2"/>
    <p:sldId id="399" r:id="rId3"/>
    <p:sldId id="368" r:id="rId4"/>
    <p:sldId id="343" r:id="rId5"/>
    <p:sldId id="347" r:id="rId6"/>
    <p:sldId id="346" r:id="rId7"/>
    <p:sldId id="370" r:id="rId8"/>
    <p:sldId id="400" r:id="rId9"/>
    <p:sldId id="371" r:id="rId10"/>
    <p:sldId id="373" r:id="rId11"/>
    <p:sldId id="345" r:id="rId12"/>
    <p:sldId id="348" r:id="rId13"/>
    <p:sldId id="372" r:id="rId14"/>
    <p:sldId id="329" r:id="rId15"/>
    <p:sldId id="369" r:id="rId16"/>
    <p:sldId id="365" r:id="rId17"/>
    <p:sldId id="338"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Helvetica Neue Light" panose="02000403000000020004"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CECE"/>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01"/>
    <p:restoredTop sz="74286"/>
  </p:normalViewPr>
  <p:slideViewPr>
    <p:cSldViewPr snapToGrid="0">
      <p:cViewPr varScale="1">
        <p:scale>
          <a:sx n="93" d="100"/>
          <a:sy n="93" d="100"/>
        </p:scale>
        <p:origin x="1312"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929B23-3022-6B48-8179-7A52E06FEBF4}"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546DF6E3-E204-364C-B422-99239B1C0D51}">
      <dgm:prSet phldrT="[Text]"/>
      <dgm:spPr/>
      <dgm:t>
        <a:bodyPr/>
        <a:lstStyle/>
        <a:p>
          <a:r>
            <a:rPr lang="en-US" dirty="0"/>
            <a:t> </a:t>
          </a:r>
        </a:p>
      </dgm:t>
    </dgm:pt>
    <dgm:pt modelId="{2BDB8FE8-E4FF-604E-ACF5-A479960F85C8}" type="parTrans" cxnId="{DB77D43E-DA45-8D47-A258-7D6C180F7D9D}">
      <dgm:prSet/>
      <dgm:spPr/>
      <dgm:t>
        <a:bodyPr/>
        <a:lstStyle/>
        <a:p>
          <a:endParaRPr lang="en-US"/>
        </a:p>
      </dgm:t>
    </dgm:pt>
    <dgm:pt modelId="{9DCA3183-B52C-6B47-95D4-763CF2078B9D}" type="sibTrans" cxnId="{DB77D43E-DA45-8D47-A258-7D6C180F7D9D}">
      <dgm:prSet/>
      <dgm:spPr/>
      <dgm:t>
        <a:bodyPr/>
        <a:lstStyle/>
        <a:p>
          <a:endParaRPr lang="en-US"/>
        </a:p>
      </dgm:t>
    </dgm:pt>
    <dgm:pt modelId="{CBDAE824-0674-CA4B-A99B-37746D9CADF5}">
      <dgm:prSet phldrT="[Text]"/>
      <dgm:spPr/>
      <dgm:t>
        <a:bodyPr/>
        <a:lstStyle/>
        <a:p>
          <a:r>
            <a:rPr lang="en-US" dirty="0"/>
            <a:t> </a:t>
          </a:r>
        </a:p>
      </dgm:t>
    </dgm:pt>
    <dgm:pt modelId="{008BF759-18F3-6444-B396-FAA8F65601E1}" type="parTrans" cxnId="{3035B9DC-F248-5944-A495-319EF584E55B}">
      <dgm:prSet/>
      <dgm:spPr/>
      <dgm:t>
        <a:bodyPr/>
        <a:lstStyle/>
        <a:p>
          <a:endParaRPr lang="en-US"/>
        </a:p>
      </dgm:t>
    </dgm:pt>
    <dgm:pt modelId="{1031144A-A99A-1540-B69F-B4D3EE5CE320}" type="sibTrans" cxnId="{3035B9DC-F248-5944-A495-319EF584E55B}">
      <dgm:prSet/>
      <dgm:spPr/>
      <dgm:t>
        <a:bodyPr/>
        <a:lstStyle/>
        <a:p>
          <a:endParaRPr lang="en-US"/>
        </a:p>
      </dgm:t>
    </dgm:pt>
    <dgm:pt modelId="{29EDB968-ADF0-154C-9C18-B1F0BEBBC627}">
      <dgm:prSet phldrT="[Text]"/>
      <dgm:spPr/>
      <dgm:t>
        <a:bodyPr/>
        <a:lstStyle/>
        <a:p>
          <a:r>
            <a:rPr lang="en-US" dirty="0"/>
            <a:t> </a:t>
          </a:r>
        </a:p>
      </dgm:t>
    </dgm:pt>
    <dgm:pt modelId="{F76599C6-1537-A248-B72D-9C9FF7429C30}" type="parTrans" cxnId="{CCAB5B5F-9AEF-7247-93A2-19CA29255325}">
      <dgm:prSet/>
      <dgm:spPr/>
      <dgm:t>
        <a:bodyPr/>
        <a:lstStyle/>
        <a:p>
          <a:endParaRPr lang="en-US"/>
        </a:p>
      </dgm:t>
    </dgm:pt>
    <dgm:pt modelId="{A80AA906-4507-A541-A9BC-8507C3AA8F25}" type="sibTrans" cxnId="{CCAB5B5F-9AEF-7247-93A2-19CA29255325}">
      <dgm:prSet/>
      <dgm:spPr/>
      <dgm:t>
        <a:bodyPr/>
        <a:lstStyle/>
        <a:p>
          <a:endParaRPr lang="en-US"/>
        </a:p>
      </dgm:t>
    </dgm:pt>
    <dgm:pt modelId="{4AF6EDC8-FFA5-4249-9A04-B1EFAE6942B8}">
      <dgm:prSet phldrT="[Text]"/>
      <dgm:spPr/>
      <dgm:t>
        <a:bodyPr/>
        <a:lstStyle/>
        <a:p>
          <a:r>
            <a:rPr lang="en-US" dirty="0"/>
            <a:t> </a:t>
          </a:r>
        </a:p>
      </dgm:t>
    </dgm:pt>
    <dgm:pt modelId="{4BAD356F-A091-4942-AC0F-757FB7289A65}" type="parTrans" cxnId="{24422BD7-CCF3-8847-BFA7-B456FDAE1B58}">
      <dgm:prSet/>
      <dgm:spPr/>
      <dgm:t>
        <a:bodyPr/>
        <a:lstStyle/>
        <a:p>
          <a:endParaRPr lang="en-US"/>
        </a:p>
      </dgm:t>
    </dgm:pt>
    <dgm:pt modelId="{EF67B605-7C57-064A-BD5F-BB1B154AC2BF}" type="sibTrans" cxnId="{24422BD7-CCF3-8847-BFA7-B456FDAE1B58}">
      <dgm:prSet/>
      <dgm:spPr/>
      <dgm:t>
        <a:bodyPr/>
        <a:lstStyle/>
        <a:p>
          <a:endParaRPr lang="en-US"/>
        </a:p>
      </dgm:t>
    </dgm:pt>
    <dgm:pt modelId="{B8AF422A-9AC2-0E4C-9AD9-75F4B60BF139}">
      <dgm:prSet phldrT="[Text]"/>
      <dgm:spPr/>
      <dgm:t>
        <a:bodyPr/>
        <a:lstStyle/>
        <a:p>
          <a:r>
            <a:rPr lang="en-US" dirty="0"/>
            <a:t> </a:t>
          </a:r>
        </a:p>
      </dgm:t>
    </dgm:pt>
    <dgm:pt modelId="{929E3F76-CEEF-2D48-9A72-DD359A06A8D2}" type="parTrans" cxnId="{E56B7422-83C4-8E46-B017-374ED8C1FCC4}">
      <dgm:prSet/>
      <dgm:spPr/>
      <dgm:t>
        <a:bodyPr/>
        <a:lstStyle/>
        <a:p>
          <a:endParaRPr lang="en-US"/>
        </a:p>
      </dgm:t>
    </dgm:pt>
    <dgm:pt modelId="{A3BB1F34-D2ED-2A4C-9C33-D021DBCCD403}" type="sibTrans" cxnId="{E56B7422-83C4-8E46-B017-374ED8C1FCC4}">
      <dgm:prSet/>
      <dgm:spPr/>
      <dgm:t>
        <a:bodyPr/>
        <a:lstStyle/>
        <a:p>
          <a:endParaRPr lang="en-US"/>
        </a:p>
      </dgm:t>
    </dgm:pt>
    <dgm:pt modelId="{E583A209-6502-0942-973F-FD29ADADC747}" type="pres">
      <dgm:prSet presAssocID="{F0929B23-3022-6B48-8179-7A52E06FEBF4}" presName="cycle" presStyleCnt="0">
        <dgm:presLayoutVars>
          <dgm:dir/>
          <dgm:resizeHandles val="exact"/>
        </dgm:presLayoutVars>
      </dgm:prSet>
      <dgm:spPr/>
    </dgm:pt>
    <dgm:pt modelId="{77B444D5-B236-184F-952A-63A16D3719AE}" type="pres">
      <dgm:prSet presAssocID="{546DF6E3-E204-364C-B422-99239B1C0D51}" presName="dummy" presStyleCnt="0"/>
      <dgm:spPr/>
    </dgm:pt>
    <dgm:pt modelId="{236D7E9C-FF40-8646-963E-8A43A40B3CEF}" type="pres">
      <dgm:prSet presAssocID="{546DF6E3-E204-364C-B422-99239B1C0D51}" presName="node" presStyleLbl="revTx" presStyleIdx="0" presStyleCnt="5">
        <dgm:presLayoutVars>
          <dgm:bulletEnabled val="1"/>
        </dgm:presLayoutVars>
      </dgm:prSet>
      <dgm:spPr/>
    </dgm:pt>
    <dgm:pt modelId="{E0DF2B4D-C18E-F146-ABF2-6DC946D95C59}" type="pres">
      <dgm:prSet presAssocID="{9DCA3183-B52C-6B47-95D4-763CF2078B9D}" presName="sibTrans" presStyleLbl="node1" presStyleIdx="0" presStyleCnt="5" custLinFactNeighborX="-8263" custLinFactNeighborY="1054"/>
      <dgm:spPr/>
    </dgm:pt>
    <dgm:pt modelId="{0027B29A-A628-3E4C-89F9-7DF57D77D836}" type="pres">
      <dgm:prSet presAssocID="{CBDAE824-0674-CA4B-A99B-37746D9CADF5}" presName="dummy" presStyleCnt="0"/>
      <dgm:spPr/>
    </dgm:pt>
    <dgm:pt modelId="{5E674576-DE2E-B344-837C-E562A5EF0BAD}" type="pres">
      <dgm:prSet presAssocID="{CBDAE824-0674-CA4B-A99B-37746D9CADF5}" presName="node" presStyleLbl="revTx" presStyleIdx="1" presStyleCnt="5">
        <dgm:presLayoutVars>
          <dgm:bulletEnabled val="1"/>
        </dgm:presLayoutVars>
      </dgm:prSet>
      <dgm:spPr/>
    </dgm:pt>
    <dgm:pt modelId="{81D8545A-96F6-444E-9A25-8F3A57BDDDB6}" type="pres">
      <dgm:prSet presAssocID="{1031144A-A99A-1540-B69F-B4D3EE5CE320}" presName="sibTrans" presStyleLbl="node1" presStyleIdx="1" presStyleCnt="5"/>
      <dgm:spPr/>
    </dgm:pt>
    <dgm:pt modelId="{10E503B6-5658-844E-96A1-ECA848714EBA}" type="pres">
      <dgm:prSet presAssocID="{29EDB968-ADF0-154C-9C18-B1F0BEBBC627}" presName="dummy" presStyleCnt="0"/>
      <dgm:spPr/>
    </dgm:pt>
    <dgm:pt modelId="{813B2BBC-6920-F149-A70D-BB4A4BF97D49}" type="pres">
      <dgm:prSet presAssocID="{29EDB968-ADF0-154C-9C18-B1F0BEBBC627}" presName="node" presStyleLbl="revTx" presStyleIdx="2" presStyleCnt="5">
        <dgm:presLayoutVars>
          <dgm:bulletEnabled val="1"/>
        </dgm:presLayoutVars>
      </dgm:prSet>
      <dgm:spPr/>
    </dgm:pt>
    <dgm:pt modelId="{63A3AE1E-E5CE-C541-9F47-C99D4EA76C54}" type="pres">
      <dgm:prSet presAssocID="{A80AA906-4507-A541-A9BC-8507C3AA8F25}" presName="sibTrans" presStyleLbl="node1" presStyleIdx="2" presStyleCnt="5"/>
      <dgm:spPr/>
    </dgm:pt>
    <dgm:pt modelId="{779897E6-D394-6B40-AC7D-4BBAC3A422E7}" type="pres">
      <dgm:prSet presAssocID="{4AF6EDC8-FFA5-4249-9A04-B1EFAE6942B8}" presName="dummy" presStyleCnt="0"/>
      <dgm:spPr/>
    </dgm:pt>
    <dgm:pt modelId="{5F63B688-F36A-C949-8937-72BC6FFC860E}" type="pres">
      <dgm:prSet presAssocID="{4AF6EDC8-FFA5-4249-9A04-B1EFAE6942B8}" presName="node" presStyleLbl="revTx" presStyleIdx="3" presStyleCnt="5">
        <dgm:presLayoutVars>
          <dgm:bulletEnabled val="1"/>
        </dgm:presLayoutVars>
      </dgm:prSet>
      <dgm:spPr/>
    </dgm:pt>
    <dgm:pt modelId="{16D4CD1C-7747-6F4F-9282-F5B006A2AFBD}" type="pres">
      <dgm:prSet presAssocID="{EF67B605-7C57-064A-BD5F-BB1B154AC2BF}" presName="sibTrans" presStyleLbl="node1" presStyleIdx="3" presStyleCnt="5" custLinFactNeighborX="7951" custLinFactNeighborY="1054"/>
      <dgm:spPr/>
    </dgm:pt>
    <dgm:pt modelId="{41CFFAB2-A110-8A42-8AA6-9B42441F8C78}" type="pres">
      <dgm:prSet presAssocID="{B8AF422A-9AC2-0E4C-9AD9-75F4B60BF139}" presName="dummy" presStyleCnt="0"/>
      <dgm:spPr/>
    </dgm:pt>
    <dgm:pt modelId="{469DCB56-6E6F-6247-9A3D-55F5C6E33915}" type="pres">
      <dgm:prSet presAssocID="{B8AF422A-9AC2-0E4C-9AD9-75F4B60BF139}" presName="node" presStyleLbl="revTx" presStyleIdx="4" presStyleCnt="5">
        <dgm:presLayoutVars>
          <dgm:bulletEnabled val="1"/>
        </dgm:presLayoutVars>
      </dgm:prSet>
      <dgm:spPr/>
    </dgm:pt>
    <dgm:pt modelId="{05A7B335-227E-B145-939F-A856FAB6E4B9}" type="pres">
      <dgm:prSet presAssocID="{A3BB1F34-D2ED-2A4C-9C33-D021DBCCD403}" presName="sibTrans" presStyleLbl="node1" presStyleIdx="4" presStyleCnt="5" custLinFactNeighborX="1047" custLinFactNeighborY="12015"/>
      <dgm:spPr/>
    </dgm:pt>
  </dgm:ptLst>
  <dgm:cxnLst>
    <dgm:cxn modelId="{CFA1F40D-88BD-5740-9400-2EEC0782076E}" type="presOf" srcId="{A3BB1F34-D2ED-2A4C-9C33-D021DBCCD403}" destId="{05A7B335-227E-B145-939F-A856FAB6E4B9}" srcOrd="0" destOrd="0" presId="urn:microsoft.com/office/officeart/2005/8/layout/cycle1"/>
    <dgm:cxn modelId="{E56B7422-83C4-8E46-B017-374ED8C1FCC4}" srcId="{F0929B23-3022-6B48-8179-7A52E06FEBF4}" destId="{B8AF422A-9AC2-0E4C-9AD9-75F4B60BF139}" srcOrd="4" destOrd="0" parTransId="{929E3F76-CEEF-2D48-9A72-DD359A06A8D2}" sibTransId="{A3BB1F34-D2ED-2A4C-9C33-D021DBCCD403}"/>
    <dgm:cxn modelId="{C8FF1838-5567-B44C-99ED-990E00C6BE7B}" type="presOf" srcId="{1031144A-A99A-1540-B69F-B4D3EE5CE320}" destId="{81D8545A-96F6-444E-9A25-8F3A57BDDDB6}" srcOrd="0" destOrd="0" presId="urn:microsoft.com/office/officeart/2005/8/layout/cycle1"/>
    <dgm:cxn modelId="{DB77D43E-DA45-8D47-A258-7D6C180F7D9D}" srcId="{F0929B23-3022-6B48-8179-7A52E06FEBF4}" destId="{546DF6E3-E204-364C-B422-99239B1C0D51}" srcOrd="0" destOrd="0" parTransId="{2BDB8FE8-E4FF-604E-ACF5-A479960F85C8}" sibTransId="{9DCA3183-B52C-6B47-95D4-763CF2078B9D}"/>
    <dgm:cxn modelId="{B3AD6147-DDCF-C542-9C1C-DA0F8A466044}" type="presOf" srcId="{546DF6E3-E204-364C-B422-99239B1C0D51}" destId="{236D7E9C-FF40-8646-963E-8A43A40B3CEF}" srcOrd="0" destOrd="0" presId="urn:microsoft.com/office/officeart/2005/8/layout/cycle1"/>
    <dgm:cxn modelId="{CCAB5B5F-9AEF-7247-93A2-19CA29255325}" srcId="{F0929B23-3022-6B48-8179-7A52E06FEBF4}" destId="{29EDB968-ADF0-154C-9C18-B1F0BEBBC627}" srcOrd="2" destOrd="0" parTransId="{F76599C6-1537-A248-B72D-9C9FF7429C30}" sibTransId="{A80AA906-4507-A541-A9BC-8507C3AA8F25}"/>
    <dgm:cxn modelId="{D19E2867-F6C7-2F46-B5AE-00AD879746AA}" type="presOf" srcId="{4AF6EDC8-FFA5-4249-9A04-B1EFAE6942B8}" destId="{5F63B688-F36A-C949-8937-72BC6FFC860E}" srcOrd="0" destOrd="0" presId="urn:microsoft.com/office/officeart/2005/8/layout/cycle1"/>
    <dgm:cxn modelId="{2A6F317C-0807-CE45-AE1C-B2CAF5A25609}" type="presOf" srcId="{EF67B605-7C57-064A-BD5F-BB1B154AC2BF}" destId="{16D4CD1C-7747-6F4F-9282-F5B006A2AFBD}" srcOrd="0" destOrd="0" presId="urn:microsoft.com/office/officeart/2005/8/layout/cycle1"/>
    <dgm:cxn modelId="{95850C8C-8C3D-5440-B6D7-33B23C03C1B9}" type="presOf" srcId="{F0929B23-3022-6B48-8179-7A52E06FEBF4}" destId="{E583A209-6502-0942-973F-FD29ADADC747}" srcOrd="0" destOrd="0" presId="urn:microsoft.com/office/officeart/2005/8/layout/cycle1"/>
    <dgm:cxn modelId="{53DC79C1-F559-384D-9D0B-B83EAD35BC84}" type="presOf" srcId="{9DCA3183-B52C-6B47-95D4-763CF2078B9D}" destId="{E0DF2B4D-C18E-F146-ABF2-6DC946D95C59}" srcOrd="0" destOrd="0" presId="urn:microsoft.com/office/officeart/2005/8/layout/cycle1"/>
    <dgm:cxn modelId="{440542C4-8D17-1043-90B9-A43A87CD5BBF}" type="presOf" srcId="{CBDAE824-0674-CA4B-A99B-37746D9CADF5}" destId="{5E674576-DE2E-B344-837C-E562A5EF0BAD}" srcOrd="0" destOrd="0" presId="urn:microsoft.com/office/officeart/2005/8/layout/cycle1"/>
    <dgm:cxn modelId="{0F7997CD-3139-E048-A7EC-5CDD623A9C43}" type="presOf" srcId="{A80AA906-4507-A541-A9BC-8507C3AA8F25}" destId="{63A3AE1E-E5CE-C541-9F47-C99D4EA76C54}" srcOrd="0" destOrd="0" presId="urn:microsoft.com/office/officeart/2005/8/layout/cycle1"/>
    <dgm:cxn modelId="{24422BD7-CCF3-8847-BFA7-B456FDAE1B58}" srcId="{F0929B23-3022-6B48-8179-7A52E06FEBF4}" destId="{4AF6EDC8-FFA5-4249-9A04-B1EFAE6942B8}" srcOrd="3" destOrd="0" parTransId="{4BAD356F-A091-4942-AC0F-757FB7289A65}" sibTransId="{EF67B605-7C57-064A-BD5F-BB1B154AC2BF}"/>
    <dgm:cxn modelId="{3035B9DC-F248-5944-A495-319EF584E55B}" srcId="{F0929B23-3022-6B48-8179-7A52E06FEBF4}" destId="{CBDAE824-0674-CA4B-A99B-37746D9CADF5}" srcOrd="1" destOrd="0" parTransId="{008BF759-18F3-6444-B396-FAA8F65601E1}" sibTransId="{1031144A-A99A-1540-B69F-B4D3EE5CE320}"/>
    <dgm:cxn modelId="{2E89D4E7-AA75-E141-B342-535B1492E592}" type="presOf" srcId="{29EDB968-ADF0-154C-9C18-B1F0BEBBC627}" destId="{813B2BBC-6920-F149-A70D-BB4A4BF97D49}" srcOrd="0" destOrd="0" presId="urn:microsoft.com/office/officeart/2005/8/layout/cycle1"/>
    <dgm:cxn modelId="{4DFF7CFD-A4B9-7245-98F9-224674859FDC}" type="presOf" srcId="{B8AF422A-9AC2-0E4C-9AD9-75F4B60BF139}" destId="{469DCB56-6E6F-6247-9A3D-55F5C6E33915}" srcOrd="0" destOrd="0" presId="urn:microsoft.com/office/officeart/2005/8/layout/cycle1"/>
    <dgm:cxn modelId="{7ED8E5E5-F76B-E14C-88E2-53B359C4ADDF}" type="presParOf" srcId="{E583A209-6502-0942-973F-FD29ADADC747}" destId="{77B444D5-B236-184F-952A-63A16D3719AE}" srcOrd="0" destOrd="0" presId="urn:microsoft.com/office/officeart/2005/8/layout/cycle1"/>
    <dgm:cxn modelId="{F6009499-CF61-F641-AE40-5A9BAC7CAF21}" type="presParOf" srcId="{E583A209-6502-0942-973F-FD29ADADC747}" destId="{236D7E9C-FF40-8646-963E-8A43A40B3CEF}" srcOrd="1" destOrd="0" presId="urn:microsoft.com/office/officeart/2005/8/layout/cycle1"/>
    <dgm:cxn modelId="{7432FF54-F64E-FA47-AE15-468E80D71FE3}" type="presParOf" srcId="{E583A209-6502-0942-973F-FD29ADADC747}" destId="{E0DF2B4D-C18E-F146-ABF2-6DC946D95C59}" srcOrd="2" destOrd="0" presId="urn:microsoft.com/office/officeart/2005/8/layout/cycle1"/>
    <dgm:cxn modelId="{2869B7DA-0863-E847-B650-4F03198C5C54}" type="presParOf" srcId="{E583A209-6502-0942-973F-FD29ADADC747}" destId="{0027B29A-A628-3E4C-89F9-7DF57D77D836}" srcOrd="3" destOrd="0" presId="urn:microsoft.com/office/officeart/2005/8/layout/cycle1"/>
    <dgm:cxn modelId="{40D03AE5-0B80-7642-9468-60BD39CDBCC8}" type="presParOf" srcId="{E583A209-6502-0942-973F-FD29ADADC747}" destId="{5E674576-DE2E-B344-837C-E562A5EF0BAD}" srcOrd="4" destOrd="0" presId="urn:microsoft.com/office/officeart/2005/8/layout/cycle1"/>
    <dgm:cxn modelId="{0E668B1E-4182-A740-B642-B679B774912A}" type="presParOf" srcId="{E583A209-6502-0942-973F-FD29ADADC747}" destId="{81D8545A-96F6-444E-9A25-8F3A57BDDDB6}" srcOrd="5" destOrd="0" presId="urn:microsoft.com/office/officeart/2005/8/layout/cycle1"/>
    <dgm:cxn modelId="{92759AF4-B65B-A94E-A0A2-7ACE1CD07F2D}" type="presParOf" srcId="{E583A209-6502-0942-973F-FD29ADADC747}" destId="{10E503B6-5658-844E-96A1-ECA848714EBA}" srcOrd="6" destOrd="0" presId="urn:microsoft.com/office/officeart/2005/8/layout/cycle1"/>
    <dgm:cxn modelId="{A32D3301-3DCA-A346-AF4C-F37E1D704B12}" type="presParOf" srcId="{E583A209-6502-0942-973F-FD29ADADC747}" destId="{813B2BBC-6920-F149-A70D-BB4A4BF97D49}" srcOrd="7" destOrd="0" presId="urn:microsoft.com/office/officeart/2005/8/layout/cycle1"/>
    <dgm:cxn modelId="{5F21EF79-DC14-694A-9903-D57815144C0A}" type="presParOf" srcId="{E583A209-6502-0942-973F-FD29ADADC747}" destId="{63A3AE1E-E5CE-C541-9F47-C99D4EA76C54}" srcOrd="8" destOrd="0" presId="urn:microsoft.com/office/officeart/2005/8/layout/cycle1"/>
    <dgm:cxn modelId="{8CFE7160-BA90-1447-83A2-F5452A111729}" type="presParOf" srcId="{E583A209-6502-0942-973F-FD29ADADC747}" destId="{779897E6-D394-6B40-AC7D-4BBAC3A422E7}" srcOrd="9" destOrd="0" presId="urn:microsoft.com/office/officeart/2005/8/layout/cycle1"/>
    <dgm:cxn modelId="{2659AE82-DA62-E245-8F7A-52C4C665E005}" type="presParOf" srcId="{E583A209-6502-0942-973F-FD29ADADC747}" destId="{5F63B688-F36A-C949-8937-72BC6FFC860E}" srcOrd="10" destOrd="0" presId="urn:microsoft.com/office/officeart/2005/8/layout/cycle1"/>
    <dgm:cxn modelId="{754FC35A-4215-4745-B765-570C49854A92}" type="presParOf" srcId="{E583A209-6502-0942-973F-FD29ADADC747}" destId="{16D4CD1C-7747-6F4F-9282-F5B006A2AFBD}" srcOrd="11" destOrd="0" presId="urn:microsoft.com/office/officeart/2005/8/layout/cycle1"/>
    <dgm:cxn modelId="{3E0E2A10-E65A-B447-9124-9F4F7F2A908B}" type="presParOf" srcId="{E583A209-6502-0942-973F-FD29ADADC747}" destId="{41CFFAB2-A110-8A42-8AA6-9B42441F8C78}" srcOrd="12" destOrd="0" presId="urn:microsoft.com/office/officeart/2005/8/layout/cycle1"/>
    <dgm:cxn modelId="{BEF32E7D-B077-824A-8C17-53A5ACD64948}" type="presParOf" srcId="{E583A209-6502-0942-973F-FD29ADADC747}" destId="{469DCB56-6E6F-6247-9A3D-55F5C6E33915}" srcOrd="13" destOrd="0" presId="urn:microsoft.com/office/officeart/2005/8/layout/cycle1"/>
    <dgm:cxn modelId="{72645FA3-C13D-2A40-97D4-710267BA2159}" type="presParOf" srcId="{E583A209-6502-0942-973F-FD29ADADC747}" destId="{05A7B335-227E-B145-939F-A856FAB6E4B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C6DCEC-9916-6645-8F75-67349AEFB932}" type="doc">
      <dgm:prSet loTypeId="urn:microsoft.com/office/officeart/2005/8/layout/chevron1" loCatId="" qsTypeId="urn:microsoft.com/office/officeart/2005/8/quickstyle/simple1" qsCatId="simple" csTypeId="urn:microsoft.com/office/officeart/2005/8/colors/accent1_2" csCatId="accent1" phldr="1"/>
      <dgm:spPr/>
    </dgm:pt>
    <dgm:pt modelId="{FC0E1FC7-AA5A-4F47-BDCC-DC40E9211207}">
      <dgm:prSet phldrT="[Text]"/>
      <dgm:spPr>
        <a:solidFill>
          <a:schemeClr val="accent1">
            <a:lumMod val="20000"/>
            <a:lumOff val="80000"/>
          </a:schemeClr>
        </a:solidFill>
      </dgm:spPr>
      <dgm:t>
        <a:bodyPr/>
        <a:lstStyle/>
        <a:p>
          <a:r>
            <a:rPr lang="en-US" dirty="0">
              <a:solidFill>
                <a:schemeClr val="tx1"/>
              </a:solidFill>
            </a:rPr>
            <a:t>Current Data Storage</a:t>
          </a:r>
        </a:p>
      </dgm:t>
    </dgm:pt>
    <dgm:pt modelId="{BF9C2B3D-E88F-B845-B53D-80AAE23AE216}" type="parTrans" cxnId="{64FE1563-434F-4A4A-B0F6-1C3B68158C97}">
      <dgm:prSet/>
      <dgm:spPr/>
      <dgm:t>
        <a:bodyPr/>
        <a:lstStyle/>
        <a:p>
          <a:endParaRPr lang="en-US"/>
        </a:p>
      </dgm:t>
    </dgm:pt>
    <dgm:pt modelId="{37B46223-E3DA-3F4F-A426-F8999C75C3C7}" type="sibTrans" cxnId="{64FE1563-434F-4A4A-B0F6-1C3B68158C97}">
      <dgm:prSet/>
      <dgm:spPr/>
      <dgm:t>
        <a:bodyPr/>
        <a:lstStyle/>
        <a:p>
          <a:endParaRPr lang="en-US"/>
        </a:p>
      </dgm:t>
    </dgm:pt>
    <dgm:pt modelId="{B6A91E9E-D13B-E04F-B5EA-9E2A7AECE15F}">
      <dgm:prSet phldrT="[Text]"/>
      <dgm:spPr>
        <a:solidFill>
          <a:schemeClr val="accent5">
            <a:lumMod val="60000"/>
            <a:lumOff val="40000"/>
          </a:schemeClr>
        </a:solidFill>
      </dgm:spPr>
      <dgm:t>
        <a:bodyPr/>
        <a:lstStyle/>
        <a:p>
          <a:r>
            <a:rPr lang="en-US" dirty="0">
              <a:solidFill>
                <a:schemeClr val="tx1"/>
              </a:solidFill>
            </a:rPr>
            <a:t>Time Travel Retention (1-90Days)</a:t>
          </a:r>
        </a:p>
      </dgm:t>
    </dgm:pt>
    <dgm:pt modelId="{434E86D5-5F10-8845-8533-FE1788C94222}" type="parTrans" cxnId="{6804B21B-0772-C34F-AFBA-C601E581487C}">
      <dgm:prSet/>
      <dgm:spPr/>
      <dgm:t>
        <a:bodyPr/>
        <a:lstStyle/>
        <a:p>
          <a:endParaRPr lang="en-US"/>
        </a:p>
      </dgm:t>
    </dgm:pt>
    <dgm:pt modelId="{B0F49F1D-3D7D-6048-BB85-602B03FF01DD}" type="sibTrans" cxnId="{6804B21B-0772-C34F-AFBA-C601E581487C}">
      <dgm:prSet/>
      <dgm:spPr/>
      <dgm:t>
        <a:bodyPr/>
        <a:lstStyle/>
        <a:p>
          <a:endParaRPr lang="en-US"/>
        </a:p>
      </dgm:t>
    </dgm:pt>
    <dgm:pt modelId="{7DC194A4-82D0-964F-BB82-D6FCC2A0377D}">
      <dgm:prSet phldrT="[Text]"/>
      <dgm:spPr>
        <a:solidFill>
          <a:srgbClr val="00B0F0"/>
        </a:solidFill>
      </dgm:spPr>
      <dgm:t>
        <a:bodyPr/>
        <a:lstStyle/>
        <a:p>
          <a:r>
            <a:rPr lang="en-US" dirty="0">
              <a:solidFill>
                <a:schemeClr val="tx1"/>
              </a:solidFill>
            </a:rPr>
            <a:t>Fail-Safe   (transient:0days) Permant:7days</a:t>
          </a:r>
        </a:p>
      </dgm:t>
    </dgm:pt>
    <dgm:pt modelId="{831F6F38-6633-7746-9771-3E6AFC0328F7}" type="parTrans" cxnId="{DB3293FE-D244-BC44-86CB-041F1725FD1D}">
      <dgm:prSet/>
      <dgm:spPr/>
      <dgm:t>
        <a:bodyPr/>
        <a:lstStyle/>
        <a:p>
          <a:endParaRPr lang="en-US"/>
        </a:p>
      </dgm:t>
    </dgm:pt>
    <dgm:pt modelId="{390FF517-0F17-914E-8FE8-E095E626799C}" type="sibTrans" cxnId="{DB3293FE-D244-BC44-86CB-041F1725FD1D}">
      <dgm:prSet/>
      <dgm:spPr/>
      <dgm:t>
        <a:bodyPr/>
        <a:lstStyle/>
        <a:p>
          <a:endParaRPr lang="en-US"/>
        </a:p>
      </dgm:t>
    </dgm:pt>
    <dgm:pt modelId="{B97C7382-2A89-914D-9210-FA21D1E63B4A}" type="pres">
      <dgm:prSet presAssocID="{6DC6DCEC-9916-6645-8F75-67349AEFB932}" presName="Name0" presStyleCnt="0">
        <dgm:presLayoutVars>
          <dgm:dir/>
          <dgm:animLvl val="lvl"/>
          <dgm:resizeHandles val="exact"/>
        </dgm:presLayoutVars>
      </dgm:prSet>
      <dgm:spPr/>
    </dgm:pt>
    <dgm:pt modelId="{32511B47-76B8-4449-9577-4441B651C6F6}" type="pres">
      <dgm:prSet presAssocID="{FC0E1FC7-AA5A-4F47-BDCC-DC40E9211207}" presName="parTxOnly" presStyleLbl="node1" presStyleIdx="0" presStyleCnt="3" custScaleX="157124" custScaleY="196990">
        <dgm:presLayoutVars>
          <dgm:chMax val="0"/>
          <dgm:chPref val="0"/>
          <dgm:bulletEnabled val="1"/>
        </dgm:presLayoutVars>
      </dgm:prSet>
      <dgm:spPr/>
    </dgm:pt>
    <dgm:pt modelId="{F3C35536-F0B0-B24E-B981-050D62783FCF}" type="pres">
      <dgm:prSet presAssocID="{37B46223-E3DA-3F4F-A426-F8999C75C3C7}" presName="parTxOnlySpace" presStyleCnt="0"/>
      <dgm:spPr/>
    </dgm:pt>
    <dgm:pt modelId="{2B7EB9E9-F7FE-704C-B4D9-DE3A8E627552}" type="pres">
      <dgm:prSet presAssocID="{B6A91E9E-D13B-E04F-B5EA-9E2A7AECE15F}" presName="parTxOnly" presStyleLbl="node1" presStyleIdx="1" presStyleCnt="3" custScaleX="143225" custScaleY="196990" custLinFactX="-11195" custLinFactNeighborX="-100000" custLinFactNeighborY="0">
        <dgm:presLayoutVars>
          <dgm:chMax val="0"/>
          <dgm:chPref val="0"/>
          <dgm:bulletEnabled val="1"/>
        </dgm:presLayoutVars>
      </dgm:prSet>
      <dgm:spPr/>
    </dgm:pt>
    <dgm:pt modelId="{EE2EC66B-CF1F-0C43-9A43-4AB129C4434B}" type="pres">
      <dgm:prSet presAssocID="{B0F49F1D-3D7D-6048-BB85-602B03FF01DD}" presName="parTxOnlySpace" presStyleCnt="0"/>
      <dgm:spPr/>
    </dgm:pt>
    <dgm:pt modelId="{6B0D5717-D5DD-F045-9653-F83358D42798}" type="pres">
      <dgm:prSet presAssocID="{7DC194A4-82D0-964F-BB82-D6FCC2A0377D}" presName="parTxOnly" presStyleLbl="node1" presStyleIdx="2" presStyleCnt="3" custScaleX="180672" custScaleY="196990" custLinFactX="-36102" custLinFactNeighborX="-100000" custLinFactNeighborY="0">
        <dgm:presLayoutVars>
          <dgm:chMax val="0"/>
          <dgm:chPref val="0"/>
          <dgm:bulletEnabled val="1"/>
        </dgm:presLayoutVars>
      </dgm:prSet>
      <dgm:spPr/>
    </dgm:pt>
  </dgm:ptLst>
  <dgm:cxnLst>
    <dgm:cxn modelId="{6804B21B-0772-C34F-AFBA-C601E581487C}" srcId="{6DC6DCEC-9916-6645-8F75-67349AEFB932}" destId="{B6A91E9E-D13B-E04F-B5EA-9E2A7AECE15F}" srcOrd="1" destOrd="0" parTransId="{434E86D5-5F10-8845-8533-FE1788C94222}" sibTransId="{B0F49F1D-3D7D-6048-BB85-602B03FF01DD}"/>
    <dgm:cxn modelId="{411F6C26-B89E-284E-B1A2-9CBC59519F3E}" type="presOf" srcId="{7DC194A4-82D0-964F-BB82-D6FCC2A0377D}" destId="{6B0D5717-D5DD-F045-9653-F83358D42798}" srcOrd="0" destOrd="0" presId="urn:microsoft.com/office/officeart/2005/8/layout/chevron1"/>
    <dgm:cxn modelId="{4A13C126-CE8E-D441-B631-0E553F17C43C}" type="presOf" srcId="{6DC6DCEC-9916-6645-8F75-67349AEFB932}" destId="{B97C7382-2A89-914D-9210-FA21D1E63B4A}" srcOrd="0" destOrd="0" presId="urn:microsoft.com/office/officeart/2005/8/layout/chevron1"/>
    <dgm:cxn modelId="{64FE1563-434F-4A4A-B0F6-1C3B68158C97}" srcId="{6DC6DCEC-9916-6645-8F75-67349AEFB932}" destId="{FC0E1FC7-AA5A-4F47-BDCC-DC40E9211207}" srcOrd="0" destOrd="0" parTransId="{BF9C2B3D-E88F-B845-B53D-80AAE23AE216}" sibTransId="{37B46223-E3DA-3F4F-A426-F8999C75C3C7}"/>
    <dgm:cxn modelId="{332CB7B4-3D10-E144-BED3-DF99F81F34CE}" type="presOf" srcId="{FC0E1FC7-AA5A-4F47-BDCC-DC40E9211207}" destId="{32511B47-76B8-4449-9577-4441B651C6F6}" srcOrd="0" destOrd="0" presId="urn:microsoft.com/office/officeart/2005/8/layout/chevron1"/>
    <dgm:cxn modelId="{1BB7B9BB-1799-AD43-806D-992896C1647A}" type="presOf" srcId="{B6A91E9E-D13B-E04F-B5EA-9E2A7AECE15F}" destId="{2B7EB9E9-F7FE-704C-B4D9-DE3A8E627552}" srcOrd="0" destOrd="0" presId="urn:microsoft.com/office/officeart/2005/8/layout/chevron1"/>
    <dgm:cxn modelId="{DB3293FE-D244-BC44-86CB-041F1725FD1D}" srcId="{6DC6DCEC-9916-6645-8F75-67349AEFB932}" destId="{7DC194A4-82D0-964F-BB82-D6FCC2A0377D}" srcOrd="2" destOrd="0" parTransId="{831F6F38-6633-7746-9771-3E6AFC0328F7}" sibTransId="{390FF517-0F17-914E-8FE8-E095E626799C}"/>
    <dgm:cxn modelId="{9402B6D2-0CA1-6C46-9E6E-ACAFBCA07051}" type="presParOf" srcId="{B97C7382-2A89-914D-9210-FA21D1E63B4A}" destId="{32511B47-76B8-4449-9577-4441B651C6F6}" srcOrd="0" destOrd="0" presId="urn:microsoft.com/office/officeart/2005/8/layout/chevron1"/>
    <dgm:cxn modelId="{BDAAC040-9F52-3B42-B70E-6312C82A3114}" type="presParOf" srcId="{B97C7382-2A89-914D-9210-FA21D1E63B4A}" destId="{F3C35536-F0B0-B24E-B981-050D62783FCF}" srcOrd="1" destOrd="0" presId="urn:microsoft.com/office/officeart/2005/8/layout/chevron1"/>
    <dgm:cxn modelId="{8B652929-4ABF-5E4C-98CC-C1248493B26E}" type="presParOf" srcId="{B97C7382-2A89-914D-9210-FA21D1E63B4A}" destId="{2B7EB9E9-F7FE-704C-B4D9-DE3A8E627552}" srcOrd="2" destOrd="0" presId="urn:microsoft.com/office/officeart/2005/8/layout/chevron1"/>
    <dgm:cxn modelId="{FB64539A-9803-8A46-9308-5FE0C96B93BD}" type="presParOf" srcId="{B97C7382-2A89-914D-9210-FA21D1E63B4A}" destId="{EE2EC66B-CF1F-0C43-9A43-4AB129C4434B}" srcOrd="3" destOrd="0" presId="urn:microsoft.com/office/officeart/2005/8/layout/chevron1"/>
    <dgm:cxn modelId="{4B3E6BE3-C0E1-5841-BE7C-B7C1B26DF290}" type="presParOf" srcId="{B97C7382-2A89-914D-9210-FA21D1E63B4A}" destId="{6B0D5717-D5DD-F045-9653-F83358D42798}" srcOrd="4" destOrd="0" presId="urn:microsoft.com/office/officeart/2005/8/layout/chevron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D7E9C-FF40-8646-963E-8A43A40B3CEF}">
      <dsp:nvSpPr>
        <dsp:cNvPr id="0" name=""/>
        <dsp:cNvSpPr/>
      </dsp:nvSpPr>
      <dsp:spPr>
        <a:xfrm>
          <a:off x="1135771"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135771" y="212474"/>
        <a:ext cx="442876" cy="442876"/>
      </dsp:txXfrm>
    </dsp:sp>
    <dsp:sp modelId="{E0DF2B4D-C18E-F146-ABF2-6DC946D95C59}">
      <dsp:nvSpPr>
        <dsp:cNvPr id="0" name=""/>
        <dsp:cNvSpPr/>
      </dsp:nvSpPr>
      <dsp:spPr>
        <a:xfrm>
          <a:off x="-44925" y="217000"/>
          <a:ext cx="1662395" cy="1662395"/>
        </a:xfrm>
        <a:prstGeom prst="circularArrow">
          <a:avLst>
            <a:gd name="adj1" fmla="val 5195"/>
            <a:gd name="adj2" fmla="val 335535"/>
            <a:gd name="adj3" fmla="val 21294783"/>
            <a:gd name="adj4" fmla="val 19764888"/>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E674576-DE2E-B344-837C-E562A5EF0BAD}">
      <dsp:nvSpPr>
        <dsp:cNvPr id="0" name=""/>
        <dsp:cNvSpPr/>
      </dsp:nvSpPr>
      <dsp:spPr>
        <a:xfrm>
          <a:off x="1403735"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403735" y="1037181"/>
        <a:ext cx="442876" cy="442876"/>
      </dsp:txXfrm>
    </dsp:sp>
    <dsp:sp modelId="{81D8545A-96F6-444E-9A25-8F3A57BDDDB6}">
      <dsp:nvSpPr>
        <dsp:cNvPr id="0" name=""/>
        <dsp:cNvSpPr/>
      </dsp:nvSpPr>
      <dsp:spPr>
        <a:xfrm>
          <a:off x="92438" y="199478"/>
          <a:ext cx="1662395" cy="1662395"/>
        </a:xfrm>
        <a:prstGeom prst="circularArrow">
          <a:avLst>
            <a:gd name="adj1" fmla="val 5195"/>
            <a:gd name="adj2" fmla="val 335535"/>
            <a:gd name="adj3" fmla="val 4016296"/>
            <a:gd name="adj4" fmla="val 225196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13B2BBC-6920-F149-A70D-BB4A4BF97D49}">
      <dsp:nvSpPr>
        <dsp:cNvPr id="0" name=""/>
        <dsp:cNvSpPr/>
      </dsp:nvSpPr>
      <dsp:spPr>
        <a:xfrm>
          <a:off x="702197" y="1546878"/>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702197" y="1546878"/>
        <a:ext cx="442876" cy="442876"/>
      </dsp:txXfrm>
    </dsp:sp>
    <dsp:sp modelId="{63A3AE1E-E5CE-C541-9F47-C99D4EA76C54}">
      <dsp:nvSpPr>
        <dsp:cNvPr id="0" name=""/>
        <dsp:cNvSpPr/>
      </dsp:nvSpPr>
      <dsp:spPr>
        <a:xfrm>
          <a:off x="92438" y="199478"/>
          <a:ext cx="1662395" cy="1662395"/>
        </a:xfrm>
        <a:prstGeom prst="circularArrow">
          <a:avLst>
            <a:gd name="adj1" fmla="val 5195"/>
            <a:gd name="adj2" fmla="val 335535"/>
            <a:gd name="adj3" fmla="val 8212500"/>
            <a:gd name="adj4" fmla="val 6448170"/>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63B688-F36A-C949-8937-72BC6FFC860E}">
      <dsp:nvSpPr>
        <dsp:cNvPr id="0" name=""/>
        <dsp:cNvSpPr/>
      </dsp:nvSpPr>
      <dsp:spPr>
        <a:xfrm>
          <a:off x="660"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660" y="1037181"/>
        <a:ext cx="442876" cy="442876"/>
      </dsp:txXfrm>
    </dsp:sp>
    <dsp:sp modelId="{16D4CD1C-7747-6F4F-9282-F5B006A2AFBD}">
      <dsp:nvSpPr>
        <dsp:cNvPr id="0" name=""/>
        <dsp:cNvSpPr/>
      </dsp:nvSpPr>
      <dsp:spPr>
        <a:xfrm>
          <a:off x="224615" y="217000"/>
          <a:ext cx="1662395" cy="1662395"/>
        </a:xfrm>
        <a:prstGeom prst="circularArrow">
          <a:avLst>
            <a:gd name="adj1" fmla="val 5195"/>
            <a:gd name="adj2" fmla="val 335535"/>
            <a:gd name="adj3" fmla="val 12299577"/>
            <a:gd name="adj4" fmla="val 10769682"/>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69DCB56-6E6F-6247-9A3D-55F5C6E33915}">
      <dsp:nvSpPr>
        <dsp:cNvPr id="0" name=""/>
        <dsp:cNvSpPr/>
      </dsp:nvSpPr>
      <dsp:spPr>
        <a:xfrm>
          <a:off x="268623"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268623" y="212474"/>
        <a:ext cx="442876" cy="442876"/>
      </dsp:txXfrm>
    </dsp:sp>
    <dsp:sp modelId="{05A7B335-227E-B145-939F-A856FAB6E4B9}">
      <dsp:nvSpPr>
        <dsp:cNvPr id="0" name=""/>
        <dsp:cNvSpPr/>
      </dsp:nvSpPr>
      <dsp:spPr>
        <a:xfrm>
          <a:off x="109843" y="399215"/>
          <a:ext cx="1662395" cy="1662395"/>
        </a:xfrm>
        <a:prstGeom prst="circularArrow">
          <a:avLst>
            <a:gd name="adj1" fmla="val 5195"/>
            <a:gd name="adj2" fmla="val 335535"/>
            <a:gd name="adj3" fmla="val 16867279"/>
            <a:gd name="adj4" fmla="val 1519718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11B47-76B8-4449-9577-4441B651C6F6}">
      <dsp:nvSpPr>
        <dsp:cNvPr id="0" name=""/>
        <dsp:cNvSpPr/>
      </dsp:nvSpPr>
      <dsp:spPr>
        <a:xfrm>
          <a:off x="2116" y="2015091"/>
          <a:ext cx="2768721" cy="1388484"/>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Current Data Storage</a:t>
          </a:r>
        </a:p>
      </dsp:txBody>
      <dsp:txXfrm>
        <a:off x="696358" y="2015091"/>
        <a:ext cx="1380237" cy="1388484"/>
      </dsp:txXfrm>
    </dsp:sp>
    <dsp:sp modelId="{2B7EB9E9-F7FE-704C-B4D9-DE3A8E627552}">
      <dsp:nvSpPr>
        <dsp:cNvPr id="0" name=""/>
        <dsp:cNvSpPr/>
      </dsp:nvSpPr>
      <dsp:spPr>
        <a:xfrm>
          <a:off x="2221143" y="2015091"/>
          <a:ext cx="2523803" cy="1388484"/>
        </a:xfrm>
        <a:prstGeom prst="chevron">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Time Travel Retention (1-90Days)</a:t>
          </a:r>
        </a:p>
      </dsp:txBody>
      <dsp:txXfrm>
        <a:off x="2915385" y="2015091"/>
        <a:ext cx="1135319" cy="1388484"/>
      </dsp:txXfrm>
    </dsp:sp>
    <dsp:sp modelId="{6B0D5717-D5DD-F045-9653-F83358D42798}">
      <dsp:nvSpPr>
        <dsp:cNvPr id="0" name=""/>
        <dsp:cNvSpPr/>
      </dsp:nvSpPr>
      <dsp:spPr>
        <a:xfrm>
          <a:off x="4129841" y="2015091"/>
          <a:ext cx="3183666" cy="1388484"/>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Fail-Safe   (transient:0days) Permant:7days</a:t>
          </a:r>
        </a:p>
      </dsp:txBody>
      <dsp:txXfrm>
        <a:off x="4824083" y="2015091"/>
        <a:ext cx="1795182" cy="138848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snowflake.com/en/user-guide/admin-monitoring-usage.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snowflake.com/en/sql-reference/info-schema/table_storage_metrics.html" TargetMode="External"/><Relationship Id="rId5" Type="http://schemas.openxmlformats.org/officeDocument/2006/relationships/hyperlink" Target="https://docs.snowflake.com/en/sql-reference/sql/remove.html" TargetMode="External"/><Relationship Id="rId4" Type="http://schemas.openxmlformats.org/officeDocument/2006/relationships/hyperlink" Target="https://docs.snowflake.com/en/sql-reference/sql/copy-into-table.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Blob storage – show micro partitions how the entire micro partition has to be deleted to update it then a new one is inserted</a:t>
            </a:r>
          </a:p>
          <a:p>
            <a:endParaRPr lang="en-US" dirty="0"/>
          </a:p>
          <a:p>
            <a:r>
              <a:rPr lang="en-US" dirty="0"/>
              <a:t>Even though only a part of the micro partition needs to be deleted blob storage does not work that way.  </a:t>
            </a:r>
          </a:p>
          <a:p>
            <a:r>
              <a:rPr lang="en-US" dirty="0"/>
              <a:t>The entire row 2 will be deleted </a:t>
            </a:r>
          </a:p>
          <a:p>
            <a:endParaRPr lang="en-US" dirty="0"/>
          </a:p>
          <a:p>
            <a:r>
              <a:rPr lang="en-US" dirty="0"/>
              <a:t>When updating or deleting try considering numeric columns as it’s easy to order the data when it is first loaded and then even easier to scan the micro partitions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37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ETL work </a:t>
            </a:r>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2700306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 safe is a non-configurable for 7 days by only Snowflake </a:t>
            </a:r>
          </a:p>
          <a:p>
            <a:endParaRPr lang="en-US" dirty="0"/>
          </a:p>
          <a:p>
            <a:r>
              <a:rPr lang="en-US" dirty="0"/>
              <a:t>Mediate risk by creating backup tables </a:t>
            </a:r>
          </a:p>
          <a:p>
            <a:endParaRPr lang="en-US" dirty="0"/>
          </a:p>
          <a:p>
            <a:r>
              <a:rPr lang="en-US" dirty="0"/>
              <a:t>Can increase cost exponentially – so be careful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074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table retention period?  Usually the default is 1 day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158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reference is removed even though data persists so Time travel is possible </a:t>
            </a:r>
          </a:p>
          <a:p>
            <a:endParaRPr lang="en-US" dirty="0"/>
          </a:p>
          <a:p>
            <a:r>
              <a:rPr lang="en-US" dirty="0"/>
              <a:t>If we want to go back to time 2 the metadata  reference is returned </a:t>
            </a:r>
          </a:p>
          <a:p>
            <a:endParaRPr lang="en-US" dirty="0"/>
          </a:p>
          <a:p>
            <a:r>
              <a:rPr lang="en-US" dirty="0"/>
              <a:t>Snowflake manages metadata storage </a:t>
            </a:r>
          </a:p>
          <a:p>
            <a:endParaRPr lang="en-US" dirty="0"/>
          </a:p>
          <a:p>
            <a:r>
              <a:rPr lang="en-US" dirty="0"/>
              <a:t>24 </a:t>
            </a:r>
            <a:r>
              <a:rPr lang="en-US" dirty="0" err="1"/>
              <a:t>hr</a:t>
            </a:r>
            <a:r>
              <a:rPr lang="en-US" dirty="0"/>
              <a:t> retention period is the default </a:t>
            </a:r>
          </a:p>
          <a:p>
            <a:endParaRPr lang="en-US" dirty="0"/>
          </a:p>
          <a:p>
            <a:r>
              <a:rPr lang="en-US" dirty="0"/>
              <a:t>Ask a question about change at 2pm Monday – can I make a change at 1pm Tuesday?</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23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Why Fail-safe Instead of Backup?</a:t>
            </a:r>
          </a:p>
          <a:p>
            <a:r>
              <a:rPr lang="en-US" sz="1200" b="0" i="0" u="none" strike="noStrike" cap="none" dirty="0">
                <a:solidFill>
                  <a:schemeClr val="dk1"/>
                </a:solidFill>
                <a:effectLst/>
                <a:latin typeface="Calibri"/>
                <a:ea typeface="Calibri"/>
                <a:cs typeface="Calibri"/>
                <a:sym typeface="Calibri"/>
              </a:rPr>
              <a:t>Data corruption or loss can happen with any database management system. To mitigate the risk, DBAs traditionally perform full and incremental backups, but this can double or even triple overall data storage. In addition, data recovery can be painful and costly due to numerous factors, including:</a:t>
            </a:r>
          </a:p>
          <a:p>
            <a:r>
              <a:rPr lang="en-US" sz="1200" b="0" i="0" u="none" strike="noStrike" cap="none" dirty="0">
                <a:solidFill>
                  <a:schemeClr val="dk1"/>
                </a:solidFill>
                <a:effectLst/>
                <a:latin typeface="Calibri"/>
                <a:ea typeface="Calibri"/>
                <a:cs typeface="Calibri"/>
                <a:sym typeface="Calibri"/>
              </a:rPr>
              <a:t>Time required to reload lost data.</a:t>
            </a:r>
          </a:p>
          <a:p>
            <a:r>
              <a:rPr lang="en-US" sz="1200" b="0" i="0" u="none" strike="noStrike" cap="none" dirty="0">
                <a:solidFill>
                  <a:schemeClr val="dk1"/>
                </a:solidFill>
                <a:effectLst/>
                <a:latin typeface="Calibri"/>
                <a:ea typeface="Calibri"/>
                <a:cs typeface="Calibri"/>
                <a:sym typeface="Calibri"/>
              </a:rPr>
              <a:t>Business downtime during recovery.</a:t>
            </a:r>
          </a:p>
          <a:p>
            <a:r>
              <a:rPr lang="en-US" sz="1200" b="0" i="0" u="none" strike="noStrike" cap="none" dirty="0">
                <a:solidFill>
                  <a:schemeClr val="dk1"/>
                </a:solidFill>
                <a:effectLst/>
                <a:latin typeface="Calibri"/>
                <a:ea typeface="Calibri"/>
                <a:cs typeface="Calibri"/>
                <a:sym typeface="Calibri"/>
              </a:rPr>
              <a:t>Loss of data since the last backup.</a:t>
            </a:r>
          </a:p>
          <a:p>
            <a:r>
              <a:rPr lang="en-US" sz="1200" b="0" i="0" u="none" strike="noStrike" cap="none" dirty="0">
                <a:solidFill>
                  <a:schemeClr val="dk1"/>
                </a:solidFill>
                <a:effectLst/>
                <a:latin typeface="Calibri"/>
                <a:ea typeface="Calibri"/>
                <a:cs typeface="Calibri"/>
                <a:sym typeface="Calibri"/>
              </a:rPr>
              <a:t>Snowflake’s multi-data center, redundant architecture greatly reduces the need for traditional backup; however, risks still exist because data corruption/loss can occur inadvertently. Fail-safe provides an efficient and cost-effective alternative to backup that eliminates the remaining risk and scales with your data.</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2149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table has stayed at 1TB however the Fail Safe zone has ballooned up to 4 TB </a:t>
            </a:r>
          </a:p>
          <a:p>
            <a:endParaRPr lang="en-US" dirty="0"/>
          </a:p>
          <a:p>
            <a:r>
              <a:rPr lang="en-US" dirty="0"/>
              <a:t>Permanent tables have a retention period and fail safe</a:t>
            </a:r>
          </a:p>
          <a:p>
            <a:r>
              <a:rPr lang="en-US" dirty="0"/>
              <a:t>Transient have retention period but no fail safe</a:t>
            </a:r>
          </a:p>
          <a:p>
            <a:r>
              <a:rPr lang="en-US" dirty="0"/>
              <a:t>Temporary tables have neither retention or fail safe </a:t>
            </a:r>
          </a:p>
          <a:p>
            <a:endParaRPr lang="en-US" dirty="0"/>
          </a:p>
          <a:p>
            <a:r>
              <a:rPr lang="en-US" dirty="0"/>
              <a:t>Can also update data retention time – but if permanent will go immediately into failsafe </a:t>
            </a:r>
          </a:p>
          <a:p>
            <a:r>
              <a:rPr lang="en-US" dirty="0"/>
              <a:t>If you don’t add the transient table clause you are creating a permanent table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981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Approximate Query processing – is data querying method to provide approximate answers to queries at a fraction of the usual cost. Both in terms of time and processing resources: big data and fast but not entirely accurate.</a:t>
            </a:r>
          </a:p>
          <a:p>
            <a:endParaRPr lang="en-US" dirty="0"/>
          </a:p>
          <a:p>
            <a:r>
              <a:rPr lang="en-US" dirty="0"/>
              <a:t>It is similar to viewing pictures. Do you really need the detail unless you need to zoom in.  High level data might be more valuable to give you an overall picture</a:t>
            </a:r>
          </a:p>
          <a:p>
            <a:endParaRPr lang="en-US" dirty="0"/>
          </a:p>
          <a:p>
            <a:r>
              <a:rPr lang="en-US" dirty="0"/>
              <a:t>Use Bernoulli on smaller data sets </a:t>
            </a:r>
          </a:p>
          <a:p>
            <a:r>
              <a:rPr lang="en-US" dirty="0"/>
              <a:t>Use block on larger data sets since it can cause bias </a:t>
            </a:r>
          </a:p>
          <a:p>
            <a:endParaRPr lang="en-US" dirty="0"/>
          </a:p>
          <a:p>
            <a:r>
              <a:rPr lang="en-US" dirty="0"/>
              <a:t>Advantages </a:t>
            </a:r>
          </a:p>
          <a:p>
            <a:r>
              <a:rPr lang="en-US" dirty="0"/>
              <a:t>Development life cycle will be quick </a:t>
            </a:r>
          </a:p>
          <a:p>
            <a:r>
              <a:rPr lang="en-US" dirty="0"/>
              <a:t>Test all scenarios on sampling data with 80% accuracy </a:t>
            </a:r>
          </a:p>
          <a:p>
            <a:r>
              <a:rPr lang="en-US" dirty="0"/>
              <a:t>Reduce development cost</a:t>
            </a:r>
          </a:p>
          <a:p>
            <a:r>
              <a:rPr lang="en-US" dirty="0"/>
              <a:t>Analytics team can test their queries on the sample data </a:t>
            </a:r>
          </a:p>
          <a:p>
            <a:r>
              <a:rPr lang="en-US" dirty="0"/>
              <a:t>Getting 80% accuracy then they can execute on prod</a:t>
            </a:r>
          </a:p>
          <a:p>
            <a:endParaRPr lang="en-US" dirty="0"/>
          </a:p>
          <a:p>
            <a:r>
              <a:rPr lang="en-US" dirty="0"/>
              <a:t>Clone vs sampling </a:t>
            </a:r>
          </a:p>
          <a:p>
            <a:r>
              <a:rPr lang="en-US" dirty="0"/>
              <a:t>Clones don’t copy  and only copy the metadata – but still running on larger set of data so development processing will still be high </a:t>
            </a:r>
          </a:p>
          <a:p>
            <a:r>
              <a:rPr lang="en-US" dirty="0"/>
              <a:t>Sampling  - if it is sufficient then sampling is more cost effective – but might need all the data as it can be skewed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7900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This page displays the total average data storage for your account, as well as the total for all databases, internal and named stages, and data in Fail-safe.</a:t>
            </a:r>
          </a:p>
          <a:p>
            <a:r>
              <a:rPr lang="en-US" sz="1200" b="0" i="0" u="none" strike="noStrike" cap="none" dirty="0">
                <a:solidFill>
                  <a:schemeClr val="dk1"/>
                </a:solidFill>
                <a:effectLst/>
                <a:latin typeface="Calibri"/>
                <a:ea typeface="Calibri"/>
                <a:cs typeface="Calibri"/>
                <a:sym typeface="Calibri"/>
              </a:rPr>
              <a:t>For more information, see </a:t>
            </a:r>
            <a:r>
              <a:rPr lang="en-US" sz="1200" b="0" i="0" u="none" strike="noStrike" cap="none" dirty="0">
                <a:solidFill>
                  <a:schemeClr val="dk1"/>
                </a:solidFill>
                <a:effectLst/>
                <a:latin typeface="Calibri"/>
                <a:ea typeface="Calibri"/>
                <a:cs typeface="Calibri"/>
                <a:sym typeface="Calibri"/>
                <a:hlinkClick r:id="rId3"/>
              </a:rPr>
              <a:t>Viewing Account-level Credit and Storage Usage in the Web Interface</a:t>
            </a:r>
            <a:r>
              <a:rPr lang="en-US" sz="1200" b="0" i="0" u="none" strike="noStrike" cap="none" dirty="0">
                <a:solidFill>
                  <a:schemeClr val="dk1"/>
                </a:solidFill>
                <a:effectLst/>
                <a:latin typeface="Calibri"/>
                <a:ea typeface="Calibri"/>
                <a:cs typeface="Calibri"/>
                <a:sym typeface="Calibri"/>
              </a:rPr>
              <a:t>.</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Staged File Storage (for Data Loading)</a:t>
            </a:r>
          </a:p>
          <a:p>
            <a:r>
              <a:rPr lang="en-US" sz="1200" b="0" i="0" u="none" strike="noStrike" cap="none" dirty="0">
                <a:solidFill>
                  <a:schemeClr val="dk1"/>
                </a:solidFill>
                <a:effectLst/>
                <a:latin typeface="Calibri"/>
                <a:ea typeface="Calibri"/>
                <a:cs typeface="Calibri"/>
                <a:sym typeface="Calibri"/>
              </a:rPr>
              <a:t>To support bulk loading of data into tables, Snowflake utilizes stages where the files containing the data to be loaded are stored. Snowflake supports both internal stages and external stages.</a:t>
            </a:r>
          </a:p>
          <a:p>
            <a:r>
              <a:rPr lang="en-US" sz="1200" b="0" i="0" u="none" strike="noStrike" cap="none" dirty="0">
                <a:solidFill>
                  <a:schemeClr val="dk1"/>
                </a:solidFill>
                <a:effectLst/>
                <a:latin typeface="Calibri"/>
                <a:ea typeface="Calibri"/>
                <a:cs typeface="Calibri"/>
                <a:sym typeface="Calibri"/>
              </a:rPr>
              <a:t>Data files staged in Snowflake internal stages are not subject to the additional costs associated with Time Travel and Fail-safe, but they do incur standard data storage costs. As such, to help manage your storage costs, Snowflake recommends that you monitor these files and remove them from the stages once the data has been loaded and the files are no longer needed. You can choose to remove these files either during data loading (using the </a:t>
            </a:r>
            <a:r>
              <a:rPr lang="en-US" sz="1200" b="0" i="0" u="none" strike="noStrike" cap="none" dirty="0">
                <a:solidFill>
                  <a:schemeClr val="dk1"/>
                </a:solidFill>
                <a:effectLst/>
                <a:latin typeface="Calibri"/>
                <a:ea typeface="Calibri"/>
                <a:cs typeface="Calibri"/>
                <a:sym typeface="Calibri"/>
                <a:hlinkClick r:id="rId4"/>
              </a:rPr>
              <a:t>COPY INTO &lt;table&gt;</a:t>
            </a:r>
            <a:r>
              <a:rPr lang="en-US" sz="1200" b="0" i="0" u="none" strike="noStrike" cap="none" dirty="0">
                <a:solidFill>
                  <a:schemeClr val="dk1"/>
                </a:solidFill>
                <a:effectLst/>
                <a:latin typeface="Calibri"/>
                <a:ea typeface="Calibri"/>
                <a:cs typeface="Calibri"/>
                <a:sym typeface="Calibri"/>
              </a:rPr>
              <a:t> command) or afterwards (using the </a:t>
            </a:r>
            <a:r>
              <a:rPr lang="en-US" sz="1200" b="0" i="0" u="none" strike="noStrike" cap="none" dirty="0">
                <a:solidFill>
                  <a:schemeClr val="dk1"/>
                </a:solidFill>
                <a:effectLst/>
                <a:latin typeface="Calibri"/>
                <a:ea typeface="Calibri"/>
                <a:cs typeface="Calibri"/>
                <a:sym typeface="Calibri"/>
                <a:hlinkClick r:id="rId5"/>
              </a:rPr>
              <a:t>REMOVE</a:t>
            </a:r>
            <a:r>
              <a:rPr lang="en-US" sz="1200" b="0" i="0" u="none" strike="noStrike" cap="none" dirty="0">
                <a:solidFill>
                  <a:schemeClr val="dk1"/>
                </a:solidFill>
                <a:effectLst/>
                <a:latin typeface="Calibri"/>
                <a:ea typeface="Calibri"/>
                <a:cs typeface="Calibri"/>
                <a:sym typeface="Calibri"/>
              </a:rPr>
              <a:t> command).</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Owned Storage vs Referenced Storage</a:t>
            </a:r>
          </a:p>
          <a:p>
            <a:r>
              <a:rPr lang="en-US" sz="1200" b="0" i="0" u="none" strike="noStrike" cap="none" dirty="0">
                <a:solidFill>
                  <a:schemeClr val="dk1"/>
                </a:solidFill>
                <a:effectLst/>
                <a:latin typeface="Calibri"/>
                <a:ea typeface="Calibri"/>
                <a:cs typeface="Calibri"/>
                <a:sym typeface="Calibri"/>
              </a:rPr>
              <a:t>When a table is cloned, it is assigned a new ID and the CLONE_GROUP_ID for the original table. At the instant the clone is created, all micro-partitions in both tables are fully shared. The storage associated with these micro-partitions is </a:t>
            </a:r>
            <a:r>
              <a:rPr lang="en-US" sz="1200" b="1" i="1" u="none" strike="noStrike" cap="none" dirty="0">
                <a:solidFill>
                  <a:schemeClr val="dk1"/>
                </a:solidFill>
                <a:effectLst/>
                <a:latin typeface="Calibri"/>
                <a:ea typeface="Calibri"/>
                <a:cs typeface="Calibri"/>
                <a:sym typeface="Calibri"/>
              </a:rPr>
              <a:t>owned</a:t>
            </a:r>
            <a:r>
              <a:rPr lang="en-US" sz="1200" b="0" i="0" u="none" strike="noStrike" cap="none" dirty="0">
                <a:solidFill>
                  <a:schemeClr val="dk1"/>
                </a:solidFill>
                <a:effectLst/>
                <a:latin typeface="Calibri"/>
                <a:ea typeface="Calibri"/>
                <a:cs typeface="Calibri"/>
                <a:sym typeface="Calibri"/>
              </a:rPr>
              <a:t> by the oldest table in the clone group and the clone </a:t>
            </a:r>
            <a:r>
              <a:rPr lang="en-US" sz="1200" b="1" i="1" u="none" strike="noStrike" cap="none" dirty="0">
                <a:solidFill>
                  <a:schemeClr val="dk1"/>
                </a:solidFill>
                <a:effectLst/>
                <a:latin typeface="Calibri"/>
                <a:ea typeface="Calibri"/>
                <a:cs typeface="Calibri"/>
                <a:sym typeface="Calibri"/>
              </a:rPr>
              <a:t>references</a:t>
            </a:r>
            <a:r>
              <a:rPr lang="en-US" sz="1200" b="0" i="0" u="none" strike="noStrike" cap="none" dirty="0">
                <a:solidFill>
                  <a:schemeClr val="dk1"/>
                </a:solidFill>
                <a:effectLst/>
                <a:latin typeface="Calibri"/>
                <a:ea typeface="Calibri"/>
                <a:cs typeface="Calibri"/>
                <a:sym typeface="Calibri"/>
              </a:rPr>
              <a:t> these micro-partitions.</a:t>
            </a:r>
          </a:p>
          <a:p>
            <a:r>
              <a:rPr lang="en-US" sz="1200" b="0" i="0" u="none" strike="noStrike" cap="none" dirty="0">
                <a:solidFill>
                  <a:schemeClr val="dk1"/>
                </a:solidFill>
                <a:effectLst/>
                <a:latin typeface="Calibri"/>
                <a:ea typeface="Calibri"/>
                <a:cs typeface="Calibri"/>
                <a:sym typeface="Calibri"/>
              </a:rPr>
              <a:t>After a clone is created, both tables within the clone group have separate life-cycles, such that any DML operations on either table create new micro-partitions that are owned by their respective tables. Storage associated with these micro-partitions can be queried using the OWNED_ACTIVE_AND_TIME_TRAVEL_BYTES column in the </a:t>
            </a:r>
            <a:r>
              <a:rPr lang="en-US" sz="1200" b="0" i="0" u="none" strike="noStrike" cap="none" dirty="0">
                <a:solidFill>
                  <a:schemeClr val="dk1"/>
                </a:solidFill>
                <a:effectLst/>
                <a:latin typeface="Calibri"/>
                <a:ea typeface="Calibri"/>
                <a:cs typeface="Calibri"/>
                <a:sym typeface="Calibri"/>
                <a:hlinkClick r:id="rId6"/>
              </a:rPr>
              <a:t>TABLE_STORAGE_METRICS</a:t>
            </a:r>
            <a:r>
              <a:rPr lang="en-US" sz="1200" b="0" i="0" u="none" strike="noStrike" cap="none" dirty="0">
                <a:solidFill>
                  <a:schemeClr val="dk1"/>
                </a:solidFill>
                <a:effectLst/>
                <a:latin typeface="Calibri"/>
                <a:ea typeface="Calibri"/>
                <a:cs typeface="Calibri"/>
                <a:sym typeface="Calibri"/>
              </a:rPr>
              <a:t> view.</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Transient Tables</a:t>
            </a:r>
          </a:p>
          <a:p>
            <a:r>
              <a:rPr lang="en-US" sz="1200" b="0" i="0" u="none" strike="noStrike" cap="none" dirty="0">
                <a:solidFill>
                  <a:schemeClr val="dk1"/>
                </a:solidFill>
                <a:effectLst/>
                <a:latin typeface="Calibri"/>
                <a:ea typeface="Calibri"/>
                <a:cs typeface="Calibri"/>
                <a:sym typeface="Calibri"/>
              </a:rPr>
              <a:t>Transient tables are unique to Snowflake. They have characteristics of both permanent and temporary tables:</a:t>
            </a:r>
          </a:p>
          <a:p>
            <a:r>
              <a:rPr lang="en-US" sz="1200" b="0" i="0" u="none" strike="noStrike" cap="none" dirty="0">
                <a:solidFill>
                  <a:schemeClr val="dk1"/>
                </a:solidFill>
                <a:effectLst/>
                <a:latin typeface="Calibri"/>
                <a:ea typeface="Calibri"/>
                <a:cs typeface="Calibri"/>
                <a:sym typeface="Calibri"/>
              </a:rPr>
              <a:t>In contrast to temporary tables, transient tables are not associated with a session; they are visible to all users who have permissions to access that table. Also, similar to permanent tables, they persist beyond the session in which they were created.</a:t>
            </a:r>
          </a:p>
          <a:p>
            <a:r>
              <a:rPr lang="en-US" sz="1200" b="0" i="0" u="none" strike="noStrike" cap="none" dirty="0">
                <a:solidFill>
                  <a:schemeClr val="dk1"/>
                </a:solidFill>
                <a:effectLst/>
                <a:latin typeface="Calibri"/>
                <a:ea typeface="Calibri"/>
                <a:cs typeface="Calibri"/>
                <a:sym typeface="Calibri"/>
              </a:rPr>
              <a:t>In keeping with temporary tables, transient tables have no Fail-safe and have a Time Travel retention period of only 0 or 1 day.</a:t>
            </a:r>
          </a:p>
          <a:p>
            <a:r>
              <a:rPr lang="en-US" sz="1200" b="0" i="0" u="none" strike="noStrike" cap="none" dirty="0">
                <a:solidFill>
                  <a:schemeClr val="dk1"/>
                </a:solidFill>
                <a:effectLst/>
                <a:latin typeface="Calibri"/>
                <a:ea typeface="Calibri"/>
                <a:cs typeface="Calibri"/>
                <a:sym typeface="Calibri"/>
              </a:rPr>
              <a:t>Thus, the maximum total CDP charges incurred for a transient table are 1 day. During this period, Time Travel can be performed on the table.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DIM vs Fact – facts are large with low degree of churn – many inserts ideal for CDP </a:t>
            </a:r>
          </a:p>
          <a:p>
            <a:r>
              <a:rPr lang="en-US" sz="1200" b="0" i="0" u="none" strike="noStrike" cap="none" dirty="0">
                <a:solidFill>
                  <a:schemeClr val="dk1"/>
                </a:solidFill>
                <a:effectLst/>
                <a:highlight>
                  <a:srgbClr val="FFFF00"/>
                </a:highlight>
                <a:latin typeface="Calibri"/>
                <a:ea typeface="Calibri"/>
                <a:cs typeface="Calibri"/>
                <a:sym typeface="Calibri"/>
              </a:rPr>
              <a:t>Dim row updates more likely to happen – change micro partitions – usually small unless you are using DIM table incorrectly </a:t>
            </a:r>
          </a:p>
          <a:p>
            <a:endParaRPr lang="en-US" sz="1200" b="0" i="0" u="none" strike="noStrike" cap="none" dirty="0">
              <a:solidFill>
                <a:schemeClr val="dk1"/>
              </a:solidFill>
              <a:effectLst/>
              <a:highlight>
                <a:srgbClr val="FFFF00"/>
              </a:highlight>
              <a:latin typeface="Calibri"/>
              <a:ea typeface="Calibri"/>
              <a:cs typeface="Calibri"/>
              <a:sym typeface="Calibri"/>
            </a:endParaRPr>
          </a:p>
          <a:p>
            <a:r>
              <a:rPr lang="en-US" sz="1200" b="0" i="0" u="none" strike="noStrike" cap="none" dirty="0">
                <a:solidFill>
                  <a:schemeClr val="dk1"/>
                </a:solidFill>
                <a:effectLst/>
                <a:highlight>
                  <a:srgbClr val="FFFF00"/>
                </a:highlight>
                <a:latin typeface="Calibri"/>
                <a:ea typeface="Calibri"/>
                <a:cs typeface="Calibri"/>
                <a:sym typeface="Calibri"/>
              </a:rPr>
              <a:t>Calculate by failsafe bytes / active bytes - large ratios are high churn as long as small </a:t>
            </a: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15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13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tiff"/></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304544" y="816864"/>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Updating Tables</a:t>
            </a:r>
          </a:p>
        </p:txBody>
      </p:sp>
    </p:spTree>
    <p:extLst>
      <p:ext uri="{BB962C8B-B14F-4D97-AF65-F5344CB8AC3E}">
        <p14:creationId xmlns:p14="http://schemas.microsoft.com/office/powerpoint/2010/main" val="1637354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7A5A52-BED8-5341-930E-0D648DBF8945}"/>
              </a:ext>
            </a:extLst>
          </p:cNvPr>
          <p:cNvPicPr>
            <a:picLocks noChangeAspect="1"/>
          </p:cNvPicPr>
          <p:nvPr/>
        </p:nvPicPr>
        <p:blipFill>
          <a:blip r:embed="rId3"/>
          <a:stretch>
            <a:fillRect/>
          </a:stretch>
        </p:blipFill>
        <p:spPr>
          <a:xfrm>
            <a:off x="3706379" y="176191"/>
            <a:ext cx="1739900" cy="1701800"/>
          </a:xfrm>
          <a:prstGeom prst="rect">
            <a:avLst/>
          </a:prstGeom>
        </p:spPr>
      </p:pic>
      <p:sp>
        <p:nvSpPr>
          <p:cNvPr id="2" name="Title 1">
            <a:extLst>
              <a:ext uri="{FF2B5EF4-FFF2-40B4-BE49-F238E27FC236}">
                <a16:creationId xmlns:a16="http://schemas.microsoft.com/office/drawing/2014/main" id="{B9FCFFE1-38F7-BF40-AD19-705F11410E8C}"/>
              </a:ext>
            </a:extLst>
          </p:cNvPr>
          <p:cNvSpPr>
            <a:spLocks noGrp="1"/>
          </p:cNvSpPr>
          <p:nvPr>
            <p:ph type="title"/>
          </p:nvPr>
        </p:nvSpPr>
        <p:spPr/>
        <p:txBody>
          <a:bodyPr/>
          <a:lstStyle/>
          <a:p>
            <a:r>
              <a:rPr lang="en-US" dirty="0"/>
              <a:t>Sampling Data</a:t>
            </a:r>
          </a:p>
        </p:txBody>
      </p:sp>
      <p:sp>
        <p:nvSpPr>
          <p:cNvPr id="3" name="Text Placeholder 2">
            <a:extLst>
              <a:ext uri="{FF2B5EF4-FFF2-40B4-BE49-F238E27FC236}">
                <a16:creationId xmlns:a16="http://schemas.microsoft.com/office/drawing/2014/main" id="{46D73F71-13D3-D647-9550-08A021653A94}"/>
              </a:ext>
            </a:extLst>
          </p:cNvPr>
          <p:cNvSpPr>
            <a:spLocks noGrp="1"/>
          </p:cNvSpPr>
          <p:nvPr>
            <p:ph type="body" idx="1"/>
          </p:nvPr>
        </p:nvSpPr>
        <p:spPr/>
        <p:txBody>
          <a:bodyPr/>
          <a:lstStyle/>
          <a:p>
            <a:r>
              <a:rPr lang="en-US" dirty="0"/>
              <a:t>Snowflake can handle huge amounts of data but doesn’t mean we should run all queries on entire data set</a:t>
            </a:r>
          </a:p>
          <a:p>
            <a:r>
              <a:rPr lang="en-US" dirty="0"/>
              <a:t>Trends are sufficient for analysts rather than all the details</a:t>
            </a:r>
          </a:p>
          <a:p>
            <a:r>
              <a:rPr lang="en-US" dirty="0"/>
              <a:t>Two sampling methods </a:t>
            </a:r>
          </a:p>
          <a:p>
            <a:pPr lvl="1">
              <a:buFont typeface="Wingdings" pitchFamily="2" charset="2"/>
              <a:buChar char="Ø"/>
            </a:pPr>
            <a:r>
              <a:rPr lang="en-US" dirty="0"/>
              <a:t>Bernoulli – Row </a:t>
            </a:r>
          </a:p>
          <a:p>
            <a:pPr lvl="2">
              <a:buFont typeface="Courier New" panose="02070309020205020404" pitchFamily="49" charset="0"/>
              <a:buChar char="o"/>
            </a:pPr>
            <a:r>
              <a:rPr lang="en-US" dirty="0"/>
              <a:t>Snowflake selects each row of the Form table with &lt;p&gt;/100 probability</a:t>
            </a:r>
          </a:p>
          <a:p>
            <a:pPr lvl="1">
              <a:buFont typeface="Wingdings" pitchFamily="2" charset="2"/>
              <a:buChar char="Ø"/>
            </a:pPr>
            <a:r>
              <a:rPr lang="en-US" dirty="0"/>
              <a:t>System – Block </a:t>
            </a:r>
          </a:p>
          <a:p>
            <a:pPr lvl="2">
              <a:buFont typeface="Courier New" panose="02070309020205020404" pitchFamily="49" charset="0"/>
              <a:buChar char="o"/>
            </a:pPr>
            <a:r>
              <a:rPr lang="en-US" dirty="0"/>
              <a:t>Sample is formed of randomly selected blocks of data rows forming the micro partitions </a:t>
            </a:r>
          </a:p>
          <a:p>
            <a:pPr lvl="1">
              <a:buFont typeface="Wingdings" pitchFamily="2" charset="2"/>
              <a:buChar char="Ø"/>
            </a:pPr>
            <a:r>
              <a:rPr lang="en-US" dirty="0"/>
              <a:t>Which is better?</a:t>
            </a:r>
          </a:p>
          <a:p>
            <a:pPr lvl="2">
              <a:buFont typeface="Courier New" panose="02070309020205020404" pitchFamily="49" charset="0"/>
              <a:buChar char="o"/>
            </a:pPr>
            <a:r>
              <a:rPr lang="en-US" dirty="0"/>
              <a:t>Depends on the Data </a:t>
            </a:r>
          </a:p>
          <a:p>
            <a:pPr lvl="2"/>
            <a:endParaRPr lang="en-US" dirty="0"/>
          </a:p>
          <a:p>
            <a:endParaRPr lang="en-US" dirty="0"/>
          </a:p>
        </p:txBody>
      </p:sp>
      <p:pic>
        <p:nvPicPr>
          <p:cNvPr id="4" name="Picture 3">
            <a:extLst>
              <a:ext uri="{FF2B5EF4-FFF2-40B4-BE49-F238E27FC236}">
                <a16:creationId xmlns:a16="http://schemas.microsoft.com/office/drawing/2014/main" id="{766846BE-7EF2-EA4D-91C6-74008AB8D6C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36" b="90632" l="10000" r="90000">
                        <a14:foregroundMark x1="53250" y1="11710" x2="52750" y2="35597"/>
                        <a14:foregroundMark x1="52750" y1="35597" x2="60125" y2="41686"/>
                        <a14:foregroundMark x1="60125" y1="41686" x2="73500" y2="48009"/>
                        <a14:foregroundMark x1="73500" y1="48009" x2="71500" y2="34660"/>
                        <a14:foregroundMark x1="71500" y1="34660" x2="60875" y2="17096"/>
                        <a14:foregroundMark x1="60875" y1="17096" x2="59250" y2="30211"/>
                        <a14:foregroundMark x1="59250" y1="30211" x2="66000" y2="34895"/>
                        <a14:foregroundMark x1="66000" y1="34895" x2="66625" y2="35831"/>
                        <a14:foregroundMark x1="57625" y1="46838" x2="57625" y2="46838"/>
                        <a14:foregroundMark x1="70000" y1="29508" x2="70000" y2="29508"/>
                        <a14:foregroundMark x1="45625" y1="19672" x2="42250" y2="44028"/>
                        <a14:foregroundMark x1="42250" y1="44028" x2="53625" y2="61124"/>
                        <a14:foregroundMark x1="53625" y1="61124" x2="60750" y2="61827"/>
                        <a14:foregroundMark x1="60750" y1="61827" x2="55875" y2="72365"/>
                        <a14:foregroundMark x1="55875" y1="72365" x2="49750" y2="77986"/>
                        <a14:foregroundMark x1="49750" y1="77986" x2="45000" y2="68852"/>
                        <a14:foregroundMark x1="45000" y1="68852" x2="43875" y2="80796"/>
                        <a14:foregroundMark x1="43875" y1="80796" x2="47500" y2="90632"/>
                        <a14:foregroundMark x1="47500" y1="90632" x2="39875" y2="86885"/>
                        <a14:foregroundMark x1="39875" y1="86885" x2="36375" y2="74941"/>
                        <a14:foregroundMark x1="36375" y1="74941" x2="37250" y2="63232"/>
                        <a14:foregroundMark x1="37250" y1="63232" x2="26375" y2="41452"/>
                        <a14:foregroundMark x1="26375" y1="41452" x2="30375" y2="31148"/>
                        <a14:foregroundMark x1="30375" y1="31148" x2="30375" y2="30679"/>
                        <a14:foregroundMark x1="31625" y1="27869" x2="29125" y2="32084"/>
                        <a14:foregroundMark x1="24250" y1="35363" x2="22500" y2="37237"/>
                        <a14:foregroundMark x1="32250" y1="14052" x2="32000" y2="18735"/>
                        <a14:foregroundMark x1="32125" y1="14052" x2="32125" y2="14052"/>
                        <a14:foregroundMark x1="32125" y1="14988" x2="32250" y2="13349"/>
                        <a14:foregroundMark x1="32500" y1="13349" x2="32500" y2="13349"/>
                        <a14:foregroundMark x1="29500" y1="21311" x2="26375" y2="18033"/>
                        <a14:foregroundMark x1="20000" y1="39110" x2="16500" y2="36534"/>
                        <a14:foregroundMark x1="17750" y1="37237" x2="17500" y2="37471"/>
                        <a14:foregroundMark x1="60125" y1="81265" x2="56000" y2="84309"/>
                        <a14:foregroundMark x1="36750" y1="46370" x2="31625" y2="47073"/>
                        <a14:foregroundMark x1="58500" y1="16159" x2="58125" y2="18501"/>
                        <a14:foregroundMark x1="60250" y1="36768" x2="58250" y2="38876"/>
                      </a14:backgroundRemoval>
                    </a14:imgEffect>
                  </a14:imgLayer>
                </a14:imgProps>
              </a:ext>
            </a:extLst>
          </a:blip>
          <a:stretch>
            <a:fillRect/>
          </a:stretch>
        </p:blipFill>
        <p:spPr>
          <a:xfrm>
            <a:off x="4251035" y="4443534"/>
            <a:ext cx="5213927" cy="2776416"/>
          </a:xfrm>
          <a:prstGeom prst="rect">
            <a:avLst/>
          </a:prstGeom>
        </p:spPr>
      </p:pic>
      <p:sp>
        <p:nvSpPr>
          <p:cNvPr id="5" name="Slide Number Placeholder 3">
            <a:extLst>
              <a:ext uri="{FF2B5EF4-FFF2-40B4-BE49-F238E27FC236}">
                <a16:creationId xmlns:a16="http://schemas.microsoft.com/office/drawing/2014/main" id="{BA1C2B54-6960-8D48-B2CD-6F1892D089BC}"/>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609866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B7862-0CD0-AA43-A15A-212814E84D01}"/>
              </a:ext>
            </a:extLst>
          </p:cNvPr>
          <p:cNvPicPr>
            <a:picLocks noChangeAspect="1"/>
          </p:cNvPicPr>
          <p:nvPr/>
        </p:nvPicPr>
        <p:blipFill>
          <a:blip r:embed="rId3"/>
          <a:stretch>
            <a:fillRect/>
          </a:stretch>
        </p:blipFill>
        <p:spPr>
          <a:xfrm>
            <a:off x="7550727" y="3650077"/>
            <a:ext cx="4789593" cy="2855335"/>
          </a:xfrm>
          <a:prstGeom prst="rect">
            <a:avLst/>
          </a:prstGeom>
        </p:spPr>
      </p:pic>
      <p:sp>
        <p:nvSpPr>
          <p:cNvPr id="2" name="Title 1">
            <a:extLst>
              <a:ext uri="{FF2B5EF4-FFF2-40B4-BE49-F238E27FC236}">
                <a16:creationId xmlns:a16="http://schemas.microsoft.com/office/drawing/2014/main" id="{F36D0D67-11AD-1F46-A95E-83CF9746C060}"/>
              </a:ext>
            </a:extLst>
          </p:cNvPr>
          <p:cNvSpPr>
            <a:spLocks noGrp="1"/>
          </p:cNvSpPr>
          <p:nvPr>
            <p:ph type="title"/>
          </p:nvPr>
        </p:nvSpPr>
        <p:spPr/>
        <p:txBody>
          <a:bodyPr/>
          <a:lstStyle/>
          <a:p>
            <a:r>
              <a:rPr lang="en-US" dirty="0"/>
              <a:t>Deletion Consideration </a:t>
            </a:r>
          </a:p>
        </p:txBody>
      </p:sp>
      <p:sp>
        <p:nvSpPr>
          <p:cNvPr id="3" name="Text Placeholder 2">
            <a:extLst>
              <a:ext uri="{FF2B5EF4-FFF2-40B4-BE49-F238E27FC236}">
                <a16:creationId xmlns:a16="http://schemas.microsoft.com/office/drawing/2014/main" id="{1338D1D2-BCEA-354C-9578-AF04016B77B8}"/>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Account Admin should Monitor data storage </a:t>
            </a:r>
          </a:p>
          <a:p>
            <a:pPr marL="1028700" lvl="1" indent="-342900">
              <a:buClr>
                <a:schemeClr val="tx1"/>
              </a:buClr>
              <a:buFont typeface="Wingdings" pitchFamily="2" charset="2"/>
              <a:buChar char="Ø"/>
            </a:pPr>
            <a:r>
              <a:rPr lang="en-US" dirty="0">
                <a:solidFill>
                  <a:schemeClr val="tx1"/>
                </a:solidFill>
              </a:rPr>
              <a:t>Account &gt;&gt; Billing &amp; Usage &gt;&gt; Average Storage Used</a:t>
            </a:r>
          </a:p>
          <a:p>
            <a:pPr marL="1028700" lvl="1" indent="-342900">
              <a:buClr>
                <a:schemeClr val="tx1"/>
              </a:buClr>
              <a:buFont typeface="Wingdings" pitchFamily="2" charset="2"/>
              <a:buChar char="Ø"/>
            </a:pPr>
            <a:r>
              <a:rPr lang="en-US" dirty="0">
                <a:solidFill>
                  <a:schemeClr val="tx1"/>
                </a:solidFill>
              </a:rPr>
              <a:t>Don’t forget about staged file storage</a:t>
            </a:r>
          </a:p>
          <a:p>
            <a:pPr marL="1485900" lvl="2" indent="-342900">
              <a:buClr>
                <a:schemeClr val="tx1"/>
              </a:buClr>
              <a:buFont typeface="Courier New" panose="02070309020205020404" pitchFamily="49" charset="0"/>
              <a:buChar char="o"/>
            </a:pPr>
            <a:r>
              <a:rPr lang="en-US" dirty="0">
                <a:solidFill>
                  <a:schemeClr val="tx1"/>
                </a:solidFill>
              </a:rPr>
              <a:t>Delete every day unless needed for some reason </a:t>
            </a:r>
          </a:p>
          <a:p>
            <a:pPr marL="1028700" lvl="1" indent="-342900">
              <a:buClr>
                <a:schemeClr val="tx1"/>
              </a:buClr>
              <a:buFont typeface="Wingdings" pitchFamily="2" charset="2"/>
              <a:buChar char="Ø"/>
            </a:pPr>
            <a:r>
              <a:rPr lang="en-US" dirty="0">
                <a:solidFill>
                  <a:schemeClr val="tx1"/>
                </a:solidFill>
              </a:rPr>
              <a:t>Check clone groups </a:t>
            </a:r>
          </a:p>
          <a:p>
            <a:pPr marL="514350" indent="-285750">
              <a:buClr>
                <a:schemeClr val="tx1"/>
              </a:buClr>
              <a:buFont typeface="Arial" panose="020B0604020202020204" pitchFamily="34" charset="0"/>
              <a:buChar char="•"/>
            </a:pPr>
            <a:r>
              <a:rPr lang="en-US" sz="2400" dirty="0">
                <a:solidFill>
                  <a:schemeClr val="tx1"/>
                </a:solidFill>
              </a:rPr>
              <a:t>Enforce Best Practices </a:t>
            </a:r>
          </a:p>
          <a:p>
            <a:pPr marL="514350" indent="-285750">
              <a:buClr>
                <a:schemeClr val="tx1"/>
              </a:buClr>
              <a:buFont typeface="Arial" panose="020B0604020202020204" pitchFamily="34" charset="0"/>
              <a:buChar char="•"/>
            </a:pPr>
            <a:r>
              <a:rPr lang="en-US" sz="2400" dirty="0">
                <a:solidFill>
                  <a:schemeClr val="tx1"/>
                </a:solidFill>
              </a:rPr>
              <a:t>Utilize Snowflakes zero-copy cloning feature for snapshots</a:t>
            </a:r>
          </a:p>
          <a:p>
            <a:pPr marL="1028700" lvl="1" indent="-342900">
              <a:buClr>
                <a:schemeClr val="tx1"/>
              </a:buClr>
              <a:buFont typeface="Wingdings" pitchFamily="2" charset="2"/>
              <a:buChar char="Ø"/>
            </a:pPr>
            <a:r>
              <a:rPr lang="en-US" dirty="0">
                <a:solidFill>
                  <a:schemeClr val="tx1"/>
                </a:solidFill>
              </a:rPr>
              <a:t>Instant backups – without additional cost (only metadata is copied) </a:t>
            </a:r>
          </a:p>
          <a:p>
            <a:pPr marL="1028700" lvl="1" indent="-342900">
              <a:buClr>
                <a:schemeClr val="tx1"/>
              </a:buClr>
              <a:buFont typeface="Wingdings" pitchFamily="2" charset="2"/>
              <a:buChar char="Ø"/>
            </a:pPr>
            <a:r>
              <a:rPr lang="en-US" dirty="0">
                <a:solidFill>
                  <a:schemeClr val="tx1"/>
                </a:solidFill>
              </a:rPr>
              <a:t>Adds complexity to total storage – each have own CDP life cycle</a:t>
            </a:r>
          </a:p>
          <a:p>
            <a:pPr marL="571500" indent="-342900">
              <a:buClr>
                <a:schemeClr val="tx1"/>
              </a:buClr>
              <a:buFont typeface="Arial" panose="020B0604020202020204" pitchFamily="34" charset="0"/>
              <a:buChar char="•"/>
            </a:pPr>
            <a:r>
              <a:rPr lang="en-US" sz="2400" dirty="0">
                <a:solidFill>
                  <a:schemeClr val="tx1"/>
                </a:solidFill>
              </a:rPr>
              <a:t>Fact vs DIM considerations </a:t>
            </a:r>
          </a:p>
          <a:p>
            <a:pPr marL="1028700" lvl="1" indent="-342900">
              <a:buClr>
                <a:schemeClr val="tx1"/>
              </a:buClr>
              <a:buFont typeface="Wingdings" pitchFamily="2" charset="2"/>
              <a:buChar char="Ø"/>
            </a:pPr>
            <a:endParaRPr lang="en-US" dirty="0">
              <a:solidFill>
                <a:schemeClr val="tx1"/>
              </a:solidFill>
            </a:endParaRPr>
          </a:p>
        </p:txBody>
      </p:sp>
      <p:sp>
        <p:nvSpPr>
          <p:cNvPr id="4" name="Slide Number Placeholder 3">
            <a:extLst>
              <a:ext uri="{FF2B5EF4-FFF2-40B4-BE49-F238E27FC236}">
                <a16:creationId xmlns:a16="http://schemas.microsoft.com/office/drawing/2014/main" id="{59AF1467-24C0-A64F-B4FB-A1DBE37E0A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164788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3" name="Text Placeholder 2">
            <a:extLst>
              <a:ext uri="{FF2B5EF4-FFF2-40B4-BE49-F238E27FC236}">
                <a16:creationId xmlns:a16="http://schemas.microsoft.com/office/drawing/2014/main" id="{6CCC2C52-EED2-4744-8361-0E91D08F7779}"/>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rPr>
              <a:t>Table interpolation is one of the most challenging aspects of SQL</a:t>
            </a:r>
          </a:p>
          <a:p>
            <a:pPr marL="571500" indent="-342900">
              <a:buClrTx/>
              <a:buSzPct val="100000"/>
              <a:buFont typeface="Arial" panose="020B0604020202020204" pitchFamily="34" charset="0"/>
              <a:buChar char="•"/>
            </a:pPr>
            <a:r>
              <a:rPr lang="en-US" sz="2400" dirty="0">
                <a:solidFill>
                  <a:schemeClr val="tx1"/>
                </a:solidFill>
              </a:rPr>
              <a:t>Table interpolation is known as the most common “gaps and islands” problems in data engineering…it’s when we have data that acts sequentially row by row (an island)…</a:t>
            </a:r>
          </a:p>
          <a:p>
            <a:pPr marL="571500" indent="-342900">
              <a:buClrTx/>
              <a:buSzPct val="100000"/>
              <a:buFont typeface="Arial" panose="020B0604020202020204" pitchFamily="34" charset="0"/>
              <a:buChar char="•"/>
            </a:pPr>
            <a:r>
              <a:rPr lang="en-US" sz="2400" dirty="0">
                <a:solidFill>
                  <a:schemeClr val="tx1"/>
                </a:solidFill>
              </a:rPr>
              <a:t>And then a </a:t>
            </a:r>
            <a:r>
              <a:rPr lang="en-US" sz="2400" dirty="0" err="1">
                <a:solidFill>
                  <a:schemeClr val="tx1"/>
                </a:solidFill>
              </a:rPr>
              <a:t>loooong</a:t>
            </a:r>
            <a:r>
              <a:rPr lang="en-US" sz="2400" dirty="0">
                <a:solidFill>
                  <a:schemeClr val="tx1"/>
                </a:solidFill>
              </a:rPr>
              <a:t> Gap (or two).</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The trick is: how do we fill in the missing data? (it’s rare that your gaps and always the same!)</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Answer: LEAD AND LAG</a:t>
            </a:r>
          </a:p>
          <a:p>
            <a:pPr marL="228600" indent="0">
              <a:buClrTx/>
              <a:buSzPct val="100000"/>
            </a:pPr>
            <a:endParaRPr lang="en-US" sz="2400" dirty="0">
              <a:solidFill>
                <a:schemeClr val="tx1"/>
              </a:solidFill>
            </a:endParaRPr>
          </a:p>
          <a:p>
            <a:endParaRPr lang="en-US" sz="2400" dirty="0">
              <a:solidFill>
                <a:schemeClr val="tx1"/>
              </a:solidFill>
            </a:endParaRPr>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2856691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9A785D4A-0EED-AC40-A964-2A40C20FA3AA}"/>
              </a:ext>
            </a:extLst>
          </p:cNvPr>
          <p:cNvSpPr txBox="1"/>
          <p:nvPr/>
        </p:nvSpPr>
        <p:spPr>
          <a:xfrm>
            <a:off x="3629891" y="1925782"/>
            <a:ext cx="184731" cy="307777"/>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8FB11369-6D75-DB43-8EBA-DECBAFE03C0D}"/>
              </a:ext>
            </a:extLst>
          </p:cNvPr>
          <p:cNvPicPr>
            <a:picLocks noChangeAspect="1"/>
          </p:cNvPicPr>
          <p:nvPr/>
        </p:nvPicPr>
        <p:blipFill>
          <a:blip r:embed="rId2"/>
          <a:stretch>
            <a:fillRect/>
          </a:stretch>
        </p:blipFill>
        <p:spPr>
          <a:xfrm>
            <a:off x="661524" y="1231200"/>
            <a:ext cx="10868951" cy="4722091"/>
          </a:xfrm>
          <a:prstGeom prst="rect">
            <a:avLst/>
          </a:prstGeom>
        </p:spPr>
      </p:pic>
    </p:spTree>
    <p:extLst>
      <p:ext uri="{BB962C8B-B14F-4D97-AF65-F5344CB8AC3E}">
        <p14:creationId xmlns:p14="http://schemas.microsoft.com/office/powerpoint/2010/main" val="334520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CD94F-E5AC-9049-B774-C24EDC301FCD}"/>
              </a:ext>
            </a:extLst>
          </p:cNvPr>
          <p:cNvPicPr>
            <a:picLocks noChangeAspect="1"/>
          </p:cNvPicPr>
          <p:nvPr/>
        </p:nvPicPr>
        <p:blipFill>
          <a:blip r:embed="rId2"/>
          <a:stretch>
            <a:fillRect/>
          </a:stretch>
        </p:blipFill>
        <p:spPr>
          <a:xfrm>
            <a:off x="4611914" y="3597047"/>
            <a:ext cx="1039368" cy="1039368"/>
          </a:xfrm>
          <a:prstGeom prst="rect">
            <a:avLst/>
          </a:prstGeom>
        </p:spPr>
      </p:pic>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buFont typeface="Wingdings" pitchFamily="2" charset="2"/>
              <a:buChar char="Ø"/>
            </a:pPr>
            <a:r>
              <a:rPr lang="en-US" b="1" dirty="0"/>
              <a:t>Time Travel: </a:t>
            </a:r>
          </a:p>
          <a:p>
            <a:pPr lvl="2">
              <a:buFont typeface="Courier New" panose="02070309020205020404" pitchFamily="49" charset="0"/>
              <a:buChar char="o"/>
            </a:pPr>
            <a:r>
              <a:rPr lang="en-US" dirty="0"/>
              <a:t>Enables you to immediately revert any table, database or schema to a previous state. It’s enabled automatically and stores data as it’s transformed for up to 24 hours, or 90 days in enterprise versions. </a:t>
            </a:r>
          </a:p>
          <a:p>
            <a:pPr lvl="2">
              <a:buFont typeface="Courier New" panose="02070309020205020404" pitchFamily="49" charset="0"/>
              <a:buChar char="o"/>
            </a:pPr>
            <a:endParaRPr lang="en-US" dirty="0"/>
          </a:p>
          <a:p>
            <a:pPr lvl="2">
              <a:buFont typeface="Courier New" panose="02070309020205020404" pitchFamily="49" charset="0"/>
              <a:buChar char="o"/>
            </a:pPr>
            <a:endParaRPr lang="en-US" dirty="0"/>
          </a:p>
          <a:p>
            <a:pPr lvl="1">
              <a:buFont typeface="Wingdings" pitchFamily="2" charset="2"/>
              <a:buChar char="Ø"/>
            </a:pPr>
            <a:r>
              <a:rPr lang="en-US" b="1" dirty="0"/>
              <a:t>Copying to clone: </a:t>
            </a:r>
          </a:p>
          <a:p>
            <a:pPr lvl="2">
              <a:buFont typeface="Courier New" panose="02070309020205020404" pitchFamily="49" charset="0"/>
              <a:buChar char="o"/>
            </a:pPr>
            <a:r>
              <a:rPr lang="en-US" dirty="0"/>
              <a:t>Most data warehouses require you to copy data to clone, forcing a large amount of manual effort and a significant time investment. </a:t>
            </a:r>
          </a:p>
          <a:p>
            <a:pPr lvl="2">
              <a:buFont typeface="Courier New" panose="02070309020205020404" pitchFamily="49" charset="0"/>
              <a:buChar char="o"/>
            </a:pPr>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E04BAEEC-F329-9D4B-B650-D0DE7EBD6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9" b="94667" l="3111" r="89778">
                        <a14:foregroundMark x1="5333" y1="88889" x2="60889" y2="94667"/>
                        <a14:foregroundMark x1="60889" y1="94667" x2="71111" y2="89778"/>
                        <a14:foregroundMark x1="71111" y1="89778" x2="72889" y2="89778"/>
                        <a14:foregroundMark x1="84000" y1="87111" x2="86667" y2="86222"/>
                        <a14:foregroundMark x1="88889" y1="31111" x2="88889" y2="20000"/>
                        <a14:foregroundMark x1="88889" y1="20000" x2="90222" y2="16889"/>
                        <a14:foregroundMark x1="39556" y1="8444" x2="48000" y2="12889"/>
                        <a14:foregroundMark x1="40000" y1="4889" x2="46667" y2="4889"/>
                        <a14:foregroundMark x1="3111" y1="86667" x2="10667" y2="94222"/>
                      </a14:backgroundRemoval>
                    </a14:imgEffect>
                  </a14:imgLayer>
                </a14:imgProps>
              </a:ext>
            </a:extLst>
          </a:blip>
          <a:stretch>
            <a:fillRect/>
          </a:stretch>
        </p:blipFill>
        <p:spPr>
          <a:xfrm rot="20461287" flipH="1">
            <a:off x="38142" y="2079321"/>
            <a:ext cx="1828709" cy="1788664"/>
          </a:xfrm>
          <a:prstGeom prst="rect">
            <a:avLst/>
          </a:prstGeom>
        </p:spPr>
      </p:pic>
      <p:pic>
        <p:nvPicPr>
          <p:cNvPr id="7" name="Picture 6">
            <a:extLst>
              <a:ext uri="{FF2B5EF4-FFF2-40B4-BE49-F238E27FC236}">
                <a16:creationId xmlns:a16="http://schemas.microsoft.com/office/drawing/2014/main" id="{E0CAE716-7824-8446-B6B0-7E7C3E0A70B4}"/>
              </a:ext>
            </a:extLst>
          </p:cNvPr>
          <p:cNvPicPr>
            <a:picLocks noChangeAspect="1"/>
          </p:cNvPicPr>
          <p:nvPr/>
        </p:nvPicPr>
        <p:blipFill>
          <a:blip r:embed="rId2"/>
          <a:stretch>
            <a:fillRect/>
          </a:stretch>
        </p:blipFill>
        <p:spPr>
          <a:xfrm>
            <a:off x="4056271" y="3718560"/>
            <a:ext cx="1039368" cy="1039368"/>
          </a:xfrm>
          <a:prstGeom prst="rect">
            <a:avLst/>
          </a:prstGeom>
        </p:spPr>
      </p:pic>
      <p:pic>
        <p:nvPicPr>
          <p:cNvPr id="9" name="Picture 8">
            <a:extLst>
              <a:ext uri="{FF2B5EF4-FFF2-40B4-BE49-F238E27FC236}">
                <a16:creationId xmlns:a16="http://schemas.microsoft.com/office/drawing/2014/main" id="{71D0D6DB-D983-5B4A-86E5-B895CE73C02E}"/>
              </a:ext>
            </a:extLst>
          </p:cNvPr>
          <p:cNvPicPr>
            <a:picLocks noChangeAspect="1"/>
          </p:cNvPicPr>
          <p:nvPr/>
        </p:nvPicPr>
        <p:blipFill>
          <a:blip r:embed="rId2"/>
          <a:stretch>
            <a:fillRect/>
          </a:stretch>
        </p:blipFill>
        <p:spPr>
          <a:xfrm>
            <a:off x="5164946" y="3718560"/>
            <a:ext cx="1039368" cy="1039368"/>
          </a:xfrm>
          <a:prstGeom prst="rect">
            <a:avLst/>
          </a:prstGeom>
        </p:spPr>
      </p:pic>
    </p:spTree>
    <p:extLst>
      <p:ext uri="{BB962C8B-B14F-4D97-AF65-F5344CB8AC3E}">
        <p14:creationId xmlns:p14="http://schemas.microsoft.com/office/powerpoint/2010/main" val="51236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5E7A-62E1-9D4A-9DE0-1B409B9DE8EC}"/>
              </a:ext>
            </a:extLst>
          </p:cNvPr>
          <p:cNvSpPr>
            <a:spLocks noGrp="1"/>
          </p:cNvSpPr>
          <p:nvPr>
            <p:ph type="title"/>
          </p:nvPr>
        </p:nvSpPr>
        <p:spPr/>
        <p:txBody>
          <a:bodyPr/>
          <a:lstStyle/>
          <a:p>
            <a:r>
              <a:rPr lang="en-US" dirty="0"/>
              <a:t>Best Practices </a:t>
            </a:r>
          </a:p>
        </p:txBody>
      </p:sp>
      <p:sp>
        <p:nvSpPr>
          <p:cNvPr id="4" name="Slide Number Placeholder 3">
            <a:extLst>
              <a:ext uri="{FF2B5EF4-FFF2-40B4-BE49-F238E27FC236}">
                <a16:creationId xmlns:a16="http://schemas.microsoft.com/office/drawing/2014/main" id="{7E9248F4-C3D6-6F46-BE27-839F0B4B0A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Slide Number Placeholder 3">
            <a:extLst>
              <a:ext uri="{FF2B5EF4-FFF2-40B4-BE49-F238E27FC236}">
                <a16:creationId xmlns:a16="http://schemas.microsoft.com/office/drawing/2014/main" id="{FD82C2D2-55E3-844E-A30A-8EEF29884C0F}"/>
              </a:ext>
            </a:extLst>
          </p:cNvPr>
          <p:cNvSpPr txBox="1">
            <a:spLocks/>
          </p:cNvSpPr>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15</a:t>
            </a:fld>
            <a:endParaRPr lang="en-US"/>
          </a:p>
        </p:txBody>
      </p:sp>
      <p:sp>
        <p:nvSpPr>
          <p:cNvPr id="6" name="Rectangle 5">
            <a:extLst>
              <a:ext uri="{FF2B5EF4-FFF2-40B4-BE49-F238E27FC236}">
                <a16:creationId xmlns:a16="http://schemas.microsoft.com/office/drawing/2014/main" id="{26A4A8CD-601F-1C4C-8566-2E635671058F}"/>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7EBA0B-5A8F-9749-BD0B-C6CAE241DDCD}"/>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8" name="Picture 7">
            <a:extLst>
              <a:ext uri="{FF2B5EF4-FFF2-40B4-BE49-F238E27FC236}">
                <a16:creationId xmlns:a16="http://schemas.microsoft.com/office/drawing/2014/main" id="{39DF48B8-7D1F-D849-BD38-8B318D4E2F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9" name="Text Placeholder 2">
            <a:extLst>
              <a:ext uri="{FF2B5EF4-FFF2-40B4-BE49-F238E27FC236}">
                <a16:creationId xmlns:a16="http://schemas.microsoft.com/office/drawing/2014/main" id="{E63E0B96-1F54-5248-8F48-9DE46F395BC1}"/>
              </a:ext>
            </a:extLst>
          </p:cNvPr>
          <p:cNvSpPr>
            <a:spLocks noGrp="1"/>
          </p:cNvSpPr>
          <p:nvPr>
            <p:ph type="body" idx="1"/>
          </p:nvPr>
        </p:nvSpPr>
        <p:spPr>
          <a:xfrm>
            <a:off x="1832790" y="2325144"/>
            <a:ext cx="7875632" cy="4680000"/>
          </a:xfrm>
        </p:spPr>
        <p:txBody>
          <a:bodyPr/>
          <a:lstStyle/>
          <a:p>
            <a:pPr marL="514350" indent="-285750">
              <a:buClrTx/>
              <a:buSzPct val="101000"/>
              <a:buFont typeface="Arial" panose="020B0604020202020204" pitchFamily="34" charset="0"/>
              <a:buChar char="•"/>
            </a:pPr>
            <a:r>
              <a:rPr lang="en-US" sz="2200" dirty="0">
                <a:solidFill>
                  <a:schemeClr val="tx1"/>
                </a:solidFill>
              </a:rPr>
              <a:t>Use transient tables when staging </a:t>
            </a:r>
          </a:p>
          <a:p>
            <a:pPr marL="514350" indent="-285750">
              <a:buClrTx/>
              <a:buSzPct val="101000"/>
              <a:buFont typeface="Arial" panose="020B0604020202020204" pitchFamily="34" charset="0"/>
              <a:buChar char="•"/>
            </a:pPr>
            <a:r>
              <a:rPr lang="en-US" sz="2200" dirty="0">
                <a:solidFill>
                  <a:schemeClr val="tx1"/>
                </a:solidFill>
              </a:rPr>
              <a:t>Production tables should be permanent </a:t>
            </a:r>
          </a:p>
          <a:p>
            <a:pPr marL="514350" indent="-285750">
              <a:buClrTx/>
              <a:buSzPct val="101000"/>
              <a:buFont typeface="Arial" panose="020B0604020202020204" pitchFamily="34" charset="0"/>
              <a:buChar char="•"/>
            </a:pPr>
            <a:r>
              <a:rPr lang="en-US" sz="2200" dirty="0">
                <a:solidFill>
                  <a:schemeClr val="tx1"/>
                </a:solidFill>
              </a:rPr>
              <a:t>Give proper data types </a:t>
            </a:r>
          </a:p>
          <a:p>
            <a:pPr marL="514350" indent="-285750">
              <a:buClrTx/>
              <a:buSzPct val="101000"/>
              <a:buFont typeface="Arial" panose="020B0604020202020204" pitchFamily="34" charset="0"/>
              <a:buChar char="•"/>
            </a:pPr>
            <a:r>
              <a:rPr lang="en-US" sz="2200" dirty="0">
                <a:solidFill>
                  <a:schemeClr val="tx1"/>
                </a:solidFill>
              </a:rPr>
              <a:t>Run updates on staging tables before pushing to Prod</a:t>
            </a:r>
          </a:p>
          <a:p>
            <a:pPr marL="1028700" lvl="1" indent="-342900">
              <a:buClrTx/>
              <a:buSzPct val="101000"/>
              <a:buFont typeface="Wingdings" pitchFamily="2" charset="2"/>
              <a:buChar char="Ø"/>
            </a:pPr>
            <a:r>
              <a:rPr lang="en-US" dirty="0">
                <a:solidFill>
                  <a:schemeClr val="tx1"/>
                </a:solidFill>
              </a:rPr>
              <a:t>Use large clusters</a:t>
            </a:r>
          </a:p>
          <a:p>
            <a:pPr marL="1028700" lvl="1" indent="-342900">
              <a:buClrTx/>
              <a:buSzPct val="101000"/>
              <a:buFont typeface="Wingdings" pitchFamily="2" charset="2"/>
              <a:buChar char="Ø"/>
            </a:pPr>
            <a:r>
              <a:rPr lang="en-US" dirty="0">
                <a:solidFill>
                  <a:schemeClr val="tx1"/>
                </a:solidFill>
              </a:rPr>
              <a:t>Load efficiently based on querying </a:t>
            </a:r>
          </a:p>
          <a:p>
            <a:pPr marL="514350" indent="-285750">
              <a:buClrTx/>
              <a:buSzPct val="101000"/>
              <a:buFont typeface="Arial" panose="020B0604020202020204" pitchFamily="34" charset="0"/>
              <a:buChar char="•"/>
            </a:pPr>
            <a:r>
              <a:rPr lang="en-US" sz="2200" dirty="0">
                <a:solidFill>
                  <a:schemeClr val="tx1"/>
                </a:solidFill>
              </a:rPr>
              <a:t>Set development clusters to max period </a:t>
            </a:r>
          </a:p>
          <a:p>
            <a:pPr marL="1028700" lvl="1" indent="-342900">
              <a:buClrTx/>
              <a:buSzPct val="101000"/>
              <a:buFont typeface="Wingdings" pitchFamily="2" charset="2"/>
              <a:buChar char="Ø"/>
            </a:pPr>
            <a:r>
              <a:rPr lang="en-US" dirty="0">
                <a:solidFill>
                  <a:schemeClr val="tx1"/>
                </a:solidFill>
              </a:rPr>
              <a:t>Avoid clearing cache</a:t>
            </a:r>
          </a:p>
        </p:txBody>
      </p:sp>
    </p:spTree>
    <p:extLst>
      <p:ext uri="{BB962C8B-B14F-4D97-AF65-F5344CB8AC3E}">
        <p14:creationId xmlns:p14="http://schemas.microsoft.com/office/powerpoint/2010/main" val="296566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2650617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Lab5</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69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3B9-D577-1B4B-B043-08905150D654}"/>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A6F5BB7-C821-D644-97D2-E3B7CBF74577}"/>
              </a:ext>
            </a:extLst>
          </p:cNvPr>
          <p:cNvSpPr>
            <a:spLocks noGrp="1"/>
          </p:cNvSpPr>
          <p:nvPr>
            <p:ph type="body" idx="1"/>
          </p:nvPr>
        </p:nvSpPr>
        <p:spPr>
          <a:xfrm>
            <a:off x="728240" y="1457136"/>
            <a:ext cx="4811534" cy="4680000"/>
          </a:xfrm>
        </p:spPr>
        <p:txBody>
          <a:bodyPr/>
          <a:lstStyle/>
          <a:p>
            <a:r>
              <a:rPr lang="en-US" dirty="0"/>
              <a:t>How Update works</a:t>
            </a:r>
          </a:p>
          <a:p>
            <a:r>
              <a:rPr lang="en-US" dirty="0"/>
              <a:t>Constraints</a:t>
            </a:r>
          </a:p>
          <a:p>
            <a:r>
              <a:rPr lang="en-US" dirty="0"/>
              <a:t>Continuous Data Protection </a:t>
            </a:r>
          </a:p>
          <a:p>
            <a:pPr lvl="1">
              <a:buFont typeface="Wingdings" pitchFamily="2" charset="2"/>
              <a:buChar char="Ø"/>
            </a:pPr>
            <a:r>
              <a:rPr lang="en-US" dirty="0"/>
              <a:t>Time Travel</a:t>
            </a:r>
          </a:p>
          <a:p>
            <a:pPr lvl="1">
              <a:buFont typeface="Wingdings" pitchFamily="2" charset="2"/>
              <a:buChar char="Ø"/>
            </a:pPr>
            <a:r>
              <a:rPr lang="en-US" dirty="0"/>
              <a:t>Fail Safe</a:t>
            </a:r>
          </a:p>
          <a:p>
            <a:r>
              <a:rPr lang="en-US" dirty="0"/>
              <a:t>Sampling Data</a:t>
            </a:r>
          </a:p>
          <a:p>
            <a:pPr lvl="1">
              <a:buFont typeface="Wingdings" pitchFamily="2" charset="2"/>
              <a:buChar char="Ø"/>
            </a:pPr>
            <a:r>
              <a:rPr lang="en-US" dirty="0"/>
              <a:t>Benefits</a:t>
            </a:r>
          </a:p>
          <a:p>
            <a:r>
              <a:rPr lang="en-US" dirty="0"/>
              <a:t>Deletion Considerations</a:t>
            </a:r>
          </a:p>
          <a:p>
            <a:r>
              <a:rPr lang="en-US" dirty="0"/>
              <a:t>Table Interpolation</a:t>
            </a:r>
          </a:p>
          <a:p>
            <a:endParaRPr lang="en-US" dirty="0"/>
          </a:p>
        </p:txBody>
      </p:sp>
      <p:sp>
        <p:nvSpPr>
          <p:cNvPr id="4" name="Slide Number Placeholder 3">
            <a:extLst>
              <a:ext uri="{FF2B5EF4-FFF2-40B4-BE49-F238E27FC236}">
                <a16:creationId xmlns:a16="http://schemas.microsoft.com/office/drawing/2014/main" id="{4118C5A5-C47B-4E4C-A7BE-8532E2CDE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a:extLst>
              <a:ext uri="{FF2B5EF4-FFF2-40B4-BE49-F238E27FC236}">
                <a16:creationId xmlns:a16="http://schemas.microsoft.com/office/drawing/2014/main" id="{11792A82-DC65-2944-9A10-D56161E8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0" b="91563" l="7073" r="96341">
                        <a14:foregroundMark x1="29512" y1="13906" x2="19634" y2="17500"/>
                        <a14:foregroundMark x1="19634" y1="17500" x2="27317" y2="24063"/>
                        <a14:foregroundMark x1="27317" y1="24063" x2="29146" y2="14375"/>
                        <a14:foregroundMark x1="45366" y1="6719" x2="45000" y2="7500"/>
                        <a14:foregroundMark x1="64634" y1="14375" x2="55000" y2="15156"/>
                        <a14:foregroundMark x1="55000" y1="15156" x2="56585" y2="29375"/>
                        <a14:foregroundMark x1="56585" y1="29375" x2="67073" y2="25625"/>
                        <a14:foregroundMark x1="67073" y1="25625" x2="63537" y2="14844"/>
                        <a14:foregroundMark x1="63537" y1="14844" x2="63171" y2="14844"/>
                        <a14:foregroundMark x1="40366" y1="28281" x2="40366" y2="26875"/>
                        <a14:foregroundMark x1="37561" y1="25156" x2="38659" y2="36875"/>
                        <a14:foregroundMark x1="38659" y1="36875" x2="39390" y2="26094"/>
                        <a14:foregroundMark x1="35488" y1="29219" x2="40366" y2="38125"/>
                        <a14:foregroundMark x1="41463" y1="3906" x2="42195" y2="2656"/>
                        <a14:foregroundMark x1="69146" y1="41250" x2="78415" y2="40469"/>
                        <a14:foregroundMark x1="78415" y1="40469" x2="71829" y2="48906"/>
                        <a14:foregroundMark x1="71829" y1="48906" x2="71951" y2="43125"/>
                        <a14:foregroundMark x1="80488" y1="27813" x2="86341" y2="17344"/>
                        <a14:foregroundMark x1="86341" y1="17344" x2="85000" y2="26875"/>
                        <a14:foregroundMark x1="96585" y1="47188" x2="96585" y2="46250"/>
                        <a14:foregroundMark x1="96220" y1="48906" x2="88537" y2="42344"/>
                        <a14:foregroundMark x1="88537" y1="42344" x2="95488" y2="45781"/>
                        <a14:foregroundMark x1="82561" y1="58438" x2="81829" y2="59844"/>
                        <a14:foregroundMark x1="80122" y1="62969" x2="81098" y2="63750"/>
                        <a14:foregroundMark x1="81098" y1="69688" x2="79390" y2="60156"/>
                        <a14:foregroundMark x1="84634" y1="68281" x2="76951" y2="61875"/>
                        <a14:foregroundMark x1="76951" y1="61875" x2="79390" y2="57969"/>
                        <a14:foregroundMark x1="55488" y1="90313" x2="45854" y2="91563"/>
                        <a14:foregroundMark x1="45854" y1="91563" x2="44634" y2="90781"/>
                        <a14:foregroundMark x1="21098" y1="71406" x2="23171" y2="70156"/>
                        <a14:foregroundMark x1="27073" y1="46719" x2="28780" y2="45781"/>
                        <a14:foregroundMark x1="12683" y1="41719" x2="12683" y2="41250"/>
                        <a14:foregroundMark x1="12317" y1="45313" x2="7073" y2="41719"/>
                        <a14:foregroundMark x1="21098" y1="64219" x2="23537" y2="65625"/>
                      </a14:backgroundRemoval>
                    </a14:imgEffect>
                  </a14:imgLayer>
                </a14:imgProps>
              </a:ext>
            </a:extLst>
          </a:blip>
          <a:stretch>
            <a:fillRect/>
          </a:stretch>
        </p:blipFill>
        <p:spPr>
          <a:xfrm>
            <a:off x="5992027" y="3080435"/>
            <a:ext cx="4811534" cy="3755344"/>
          </a:xfrm>
          <a:prstGeom prst="rect">
            <a:avLst/>
          </a:prstGeom>
          <a:effectLst>
            <a:outerShdw blurRad="76200" dir="13500000" sy="23000" kx="1200000" algn="br" rotWithShape="0">
              <a:prstClr val="black">
                <a:alpha val="20000"/>
              </a:prstClr>
            </a:outerShdw>
          </a:effectLst>
        </p:spPr>
      </p:pic>
      <p:sp>
        <p:nvSpPr>
          <p:cNvPr id="8" name="Text Placeholder 2">
            <a:extLst>
              <a:ext uri="{FF2B5EF4-FFF2-40B4-BE49-F238E27FC236}">
                <a16:creationId xmlns:a16="http://schemas.microsoft.com/office/drawing/2014/main" id="{5819525C-9507-FC4A-B765-F561FDDD1803}"/>
              </a:ext>
            </a:extLst>
          </p:cNvPr>
          <p:cNvSpPr txBox="1">
            <a:spLocks/>
          </p:cNvSpPr>
          <p:nvPr/>
        </p:nvSpPr>
        <p:spPr>
          <a:xfrm>
            <a:off x="5539774" y="1457136"/>
            <a:ext cx="4811534" cy="468000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Snowflake Automation</a:t>
            </a:r>
          </a:p>
          <a:p>
            <a:r>
              <a:rPr lang="en-US" dirty="0"/>
              <a:t>Best Practice</a:t>
            </a:r>
          </a:p>
        </p:txBody>
      </p:sp>
    </p:spTree>
    <p:extLst>
      <p:ext uri="{BB962C8B-B14F-4D97-AF65-F5344CB8AC3E}">
        <p14:creationId xmlns:p14="http://schemas.microsoft.com/office/powerpoint/2010/main" val="2484288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3FB1-FE5A-6E46-90E4-FA07063CF57E}"/>
              </a:ext>
            </a:extLst>
          </p:cNvPr>
          <p:cNvSpPr>
            <a:spLocks noGrp="1"/>
          </p:cNvSpPr>
          <p:nvPr>
            <p:ph type="title"/>
          </p:nvPr>
        </p:nvSpPr>
        <p:spPr/>
        <p:txBody>
          <a:bodyPr/>
          <a:lstStyle/>
          <a:p>
            <a:r>
              <a:rPr lang="en-US" dirty="0"/>
              <a:t>How Updates Work </a:t>
            </a:r>
          </a:p>
        </p:txBody>
      </p:sp>
      <p:sp>
        <p:nvSpPr>
          <p:cNvPr id="3" name="Text Placeholder 2">
            <a:extLst>
              <a:ext uri="{FF2B5EF4-FFF2-40B4-BE49-F238E27FC236}">
                <a16:creationId xmlns:a16="http://schemas.microsoft.com/office/drawing/2014/main" id="{669F82E2-B6E9-8745-AA46-BF9973E6426F}"/>
              </a:ext>
            </a:extLst>
          </p:cNvPr>
          <p:cNvSpPr>
            <a:spLocks noGrp="1"/>
          </p:cNvSpPr>
          <p:nvPr>
            <p:ph type="body" idx="1"/>
          </p:nvPr>
        </p:nvSpPr>
        <p:spPr>
          <a:xfrm>
            <a:off x="791295" y="1425476"/>
            <a:ext cx="10512000" cy="4680000"/>
          </a:xfrm>
        </p:spPr>
        <p:txBody>
          <a:bodyPr/>
          <a:lstStyle/>
          <a:p>
            <a:pPr marL="514350" indent="-285750">
              <a:buClr>
                <a:schemeClr val="tx1"/>
              </a:buClr>
              <a:buFont typeface="Arial" panose="020B0604020202020204" pitchFamily="34" charset="0"/>
              <a:buChar char="•"/>
            </a:pPr>
            <a:r>
              <a:rPr lang="en-US" sz="2400" dirty="0">
                <a:solidFill>
                  <a:schemeClr val="tx1"/>
                </a:solidFill>
              </a:rPr>
              <a:t>Update is a combination of delete and insert operations</a:t>
            </a: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228600" indent="0">
              <a:buClr>
                <a:schemeClr val="tx1"/>
              </a:buCl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r>
              <a:rPr lang="en-US" sz="2400" dirty="0">
                <a:solidFill>
                  <a:schemeClr val="tx1"/>
                </a:solidFill>
              </a:rPr>
              <a:t>Blob storage area similar to s3 </a:t>
            </a:r>
          </a:p>
          <a:p>
            <a:pPr marL="514350" indent="-285750">
              <a:buClr>
                <a:schemeClr val="tx1"/>
              </a:buClr>
              <a:buFont typeface="Arial" panose="020B0604020202020204" pitchFamily="34" charset="0"/>
              <a:buChar char="•"/>
            </a:pPr>
            <a:r>
              <a:rPr lang="en-US" sz="2400" dirty="0">
                <a:solidFill>
                  <a:schemeClr val="tx1"/>
                </a:solidFill>
              </a:rPr>
              <a:t>If more than 80% of records get updated then delete the entire table</a:t>
            </a:r>
          </a:p>
          <a:p>
            <a:pPr marL="514350" indent="-285750">
              <a:buClr>
                <a:schemeClr val="tx1"/>
              </a:buClr>
              <a:buFont typeface="Arial" panose="020B0604020202020204" pitchFamily="34" charset="0"/>
              <a:buChar char="•"/>
            </a:pPr>
            <a:endParaRPr lang="en-US" sz="2400" dirty="0"/>
          </a:p>
          <a:p>
            <a:pPr marL="228600" indent="0">
              <a:buClr>
                <a:schemeClr val="tx1"/>
              </a:buClr>
            </a:pPr>
            <a:endParaRPr lang="en-US" sz="2400" dirty="0"/>
          </a:p>
        </p:txBody>
      </p:sp>
      <p:sp>
        <p:nvSpPr>
          <p:cNvPr id="4" name="Slide Number Placeholder 3">
            <a:extLst>
              <a:ext uri="{FF2B5EF4-FFF2-40B4-BE49-F238E27FC236}">
                <a16:creationId xmlns:a16="http://schemas.microsoft.com/office/drawing/2014/main" id="{5B95F888-8CA5-3247-8FCC-D189B5ED6A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6" name="Folded Corner 5">
            <a:extLst>
              <a:ext uri="{FF2B5EF4-FFF2-40B4-BE49-F238E27FC236}">
                <a16:creationId xmlns:a16="http://schemas.microsoft.com/office/drawing/2014/main" id="{A33FA7A8-6515-B740-AD43-78B1F4B5F91D}"/>
              </a:ext>
            </a:extLst>
          </p:cNvPr>
          <p:cNvSpPr/>
          <p:nvPr/>
        </p:nvSpPr>
        <p:spPr>
          <a:xfrm rot="10800000" flipH="1">
            <a:off x="136166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lded Corner 6">
            <a:extLst>
              <a:ext uri="{FF2B5EF4-FFF2-40B4-BE49-F238E27FC236}">
                <a16:creationId xmlns:a16="http://schemas.microsoft.com/office/drawing/2014/main" id="{20CE83F2-1708-624A-8C88-07CBC61F1666}"/>
              </a:ext>
            </a:extLst>
          </p:cNvPr>
          <p:cNvSpPr/>
          <p:nvPr/>
        </p:nvSpPr>
        <p:spPr>
          <a:xfrm rot="10800000" flipH="1">
            <a:off x="189532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lded Corner 7">
            <a:extLst>
              <a:ext uri="{FF2B5EF4-FFF2-40B4-BE49-F238E27FC236}">
                <a16:creationId xmlns:a16="http://schemas.microsoft.com/office/drawing/2014/main" id="{785FB522-0EF3-714E-952B-27BC9ECD6F80}"/>
              </a:ext>
            </a:extLst>
          </p:cNvPr>
          <p:cNvSpPr/>
          <p:nvPr/>
        </p:nvSpPr>
        <p:spPr>
          <a:xfrm rot="10800000" flipH="1">
            <a:off x="242898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ded Corner 8">
            <a:extLst>
              <a:ext uri="{FF2B5EF4-FFF2-40B4-BE49-F238E27FC236}">
                <a16:creationId xmlns:a16="http://schemas.microsoft.com/office/drawing/2014/main" id="{74D56A39-2C99-C945-BE69-B18A6494C91D}"/>
              </a:ext>
            </a:extLst>
          </p:cNvPr>
          <p:cNvSpPr/>
          <p:nvPr/>
        </p:nvSpPr>
        <p:spPr>
          <a:xfrm rot="10800000" flipH="1">
            <a:off x="296264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a:extLst>
              <a:ext uri="{FF2B5EF4-FFF2-40B4-BE49-F238E27FC236}">
                <a16:creationId xmlns:a16="http://schemas.microsoft.com/office/drawing/2014/main" id="{1CDA2825-821B-4C49-A9F7-83D4458FC143}"/>
              </a:ext>
            </a:extLst>
          </p:cNvPr>
          <p:cNvSpPr/>
          <p:nvPr/>
        </p:nvSpPr>
        <p:spPr>
          <a:xfrm rot="10800000" flipH="1">
            <a:off x="136166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lded Corner 10">
            <a:extLst>
              <a:ext uri="{FF2B5EF4-FFF2-40B4-BE49-F238E27FC236}">
                <a16:creationId xmlns:a16="http://schemas.microsoft.com/office/drawing/2014/main" id="{426AC268-1850-B542-9AA6-951E3F0DA3AF}"/>
              </a:ext>
            </a:extLst>
          </p:cNvPr>
          <p:cNvSpPr/>
          <p:nvPr/>
        </p:nvSpPr>
        <p:spPr>
          <a:xfrm rot="10800000" flipH="1">
            <a:off x="1895320"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lded Corner 11">
            <a:extLst>
              <a:ext uri="{FF2B5EF4-FFF2-40B4-BE49-F238E27FC236}">
                <a16:creationId xmlns:a16="http://schemas.microsoft.com/office/drawing/2014/main" id="{C611126B-F40E-A949-A684-3CCF1574A8FA}"/>
              </a:ext>
            </a:extLst>
          </p:cNvPr>
          <p:cNvSpPr/>
          <p:nvPr/>
        </p:nvSpPr>
        <p:spPr>
          <a:xfrm rot="10800000" flipH="1">
            <a:off x="242898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lded Corner 12">
            <a:extLst>
              <a:ext uri="{FF2B5EF4-FFF2-40B4-BE49-F238E27FC236}">
                <a16:creationId xmlns:a16="http://schemas.microsoft.com/office/drawing/2014/main" id="{C5942D16-6944-EC4B-8393-63456D2EDF07}"/>
              </a:ext>
            </a:extLst>
          </p:cNvPr>
          <p:cNvSpPr/>
          <p:nvPr/>
        </p:nvSpPr>
        <p:spPr>
          <a:xfrm rot="10800000" flipH="1">
            <a:off x="2962640"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lded Corner 13">
            <a:extLst>
              <a:ext uri="{FF2B5EF4-FFF2-40B4-BE49-F238E27FC236}">
                <a16:creationId xmlns:a16="http://schemas.microsoft.com/office/drawing/2014/main" id="{C41EAC2F-C00E-C747-B66D-5068403F8A02}"/>
              </a:ext>
            </a:extLst>
          </p:cNvPr>
          <p:cNvSpPr/>
          <p:nvPr/>
        </p:nvSpPr>
        <p:spPr>
          <a:xfrm rot="10800000" flipH="1">
            <a:off x="136166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lded Corner 14">
            <a:extLst>
              <a:ext uri="{FF2B5EF4-FFF2-40B4-BE49-F238E27FC236}">
                <a16:creationId xmlns:a16="http://schemas.microsoft.com/office/drawing/2014/main" id="{796B39A1-E035-2841-96DF-00BA775697C3}"/>
              </a:ext>
            </a:extLst>
          </p:cNvPr>
          <p:cNvSpPr/>
          <p:nvPr/>
        </p:nvSpPr>
        <p:spPr>
          <a:xfrm rot="10800000" flipH="1">
            <a:off x="189532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lded Corner 15">
            <a:extLst>
              <a:ext uri="{FF2B5EF4-FFF2-40B4-BE49-F238E27FC236}">
                <a16:creationId xmlns:a16="http://schemas.microsoft.com/office/drawing/2014/main" id="{6E01AE90-F98E-8D42-BF3F-DDFCAD09FAE7}"/>
              </a:ext>
            </a:extLst>
          </p:cNvPr>
          <p:cNvSpPr/>
          <p:nvPr/>
        </p:nvSpPr>
        <p:spPr>
          <a:xfrm rot="10800000" flipH="1">
            <a:off x="242898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lded Corner 16">
            <a:extLst>
              <a:ext uri="{FF2B5EF4-FFF2-40B4-BE49-F238E27FC236}">
                <a16:creationId xmlns:a16="http://schemas.microsoft.com/office/drawing/2014/main" id="{D8BDF054-CB4F-1049-8693-7EE4E72F4D16}"/>
              </a:ext>
            </a:extLst>
          </p:cNvPr>
          <p:cNvSpPr/>
          <p:nvPr/>
        </p:nvSpPr>
        <p:spPr>
          <a:xfrm rot="10800000" flipH="1">
            <a:off x="296264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CE8B9C-65F3-EF40-A58B-2E830AFBEBD6}"/>
              </a:ext>
            </a:extLst>
          </p:cNvPr>
          <p:cNvSpPr/>
          <p:nvPr/>
        </p:nvSpPr>
        <p:spPr>
          <a:xfrm>
            <a:off x="1202635"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2C0B7B-FA34-334C-848C-2EA4A091A82A}"/>
              </a:ext>
            </a:extLst>
          </p:cNvPr>
          <p:cNvSpPr txBox="1"/>
          <p:nvPr/>
        </p:nvSpPr>
        <p:spPr>
          <a:xfrm>
            <a:off x="1520687" y="4318510"/>
            <a:ext cx="1779104" cy="523220"/>
          </a:xfrm>
          <a:prstGeom prst="rect">
            <a:avLst/>
          </a:prstGeom>
          <a:noFill/>
        </p:spPr>
        <p:txBody>
          <a:bodyPr wrap="square" rtlCol="0">
            <a:spAutoFit/>
          </a:bodyPr>
          <a:lstStyle/>
          <a:p>
            <a:pPr algn="ctr"/>
            <a:r>
              <a:rPr lang="en-US" dirty="0"/>
              <a:t>We need to update the data </a:t>
            </a:r>
          </a:p>
        </p:txBody>
      </p:sp>
      <p:sp>
        <p:nvSpPr>
          <p:cNvPr id="20" name="Folded Corner 19">
            <a:extLst>
              <a:ext uri="{FF2B5EF4-FFF2-40B4-BE49-F238E27FC236}">
                <a16:creationId xmlns:a16="http://schemas.microsoft.com/office/drawing/2014/main" id="{4A74B293-13C2-2841-86D9-3D7618D7EF76}"/>
              </a:ext>
            </a:extLst>
          </p:cNvPr>
          <p:cNvSpPr/>
          <p:nvPr/>
        </p:nvSpPr>
        <p:spPr>
          <a:xfrm rot="10800000" flipH="1">
            <a:off x="399678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lded Corner 20">
            <a:extLst>
              <a:ext uri="{FF2B5EF4-FFF2-40B4-BE49-F238E27FC236}">
                <a16:creationId xmlns:a16="http://schemas.microsoft.com/office/drawing/2014/main" id="{1C077944-0076-3340-9EE3-178A79E5846D}"/>
              </a:ext>
            </a:extLst>
          </p:cNvPr>
          <p:cNvSpPr/>
          <p:nvPr/>
        </p:nvSpPr>
        <p:spPr>
          <a:xfrm rot="10800000" flipH="1">
            <a:off x="453044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2708383E-09D7-6148-A539-0B1688E38B57}"/>
              </a:ext>
            </a:extLst>
          </p:cNvPr>
          <p:cNvSpPr/>
          <p:nvPr/>
        </p:nvSpPr>
        <p:spPr>
          <a:xfrm rot="10800000" flipH="1">
            <a:off x="506410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9EFF7512-E8B4-B04C-BFF3-F1C157A67C8D}"/>
              </a:ext>
            </a:extLst>
          </p:cNvPr>
          <p:cNvSpPr/>
          <p:nvPr/>
        </p:nvSpPr>
        <p:spPr>
          <a:xfrm rot="10800000" flipH="1">
            <a:off x="559776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B6A4249F-2C5A-2C4E-B6D6-0DA555ADBC79}"/>
              </a:ext>
            </a:extLst>
          </p:cNvPr>
          <p:cNvSpPr/>
          <p:nvPr/>
        </p:nvSpPr>
        <p:spPr>
          <a:xfrm rot="10800000" flipH="1">
            <a:off x="399678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6C47E1BF-C446-F645-862C-EB38D2479AC8}"/>
              </a:ext>
            </a:extLst>
          </p:cNvPr>
          <p:cNvSpPr/>
          <p:nvPr/>
        </p:nvSpPr>
        <p:spPr>
          <a:xfrm rot="10800000" flipH="1">
            <a:off x="4530441"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3370AA71-D42C-284B-96DE-48006CD3897A}"/>
              </a:ext>
            </a:extLst>
          </p:cNvPr>
          <p:cNvSpPr/>
          <p:nvPr/>
        </p:nvSpPr>
        <p:spPr>
          <a:xfrm rot="10800000" flipH="1">
            <a:off x="506410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lded Corner 26">
            <a:extLst>
              <a:ext uri="{FF2B5EF4-FFF2-40B4-BE49-F238E27FC236}">
                <a16:creationId xmlns:a16="http://schemas.microsoft.com/office/drawing/2014/main" id="{CB833F51-BA75-FF42-9A56-1717FC4E9FCD}"/>
              </a:ext>
            </a:extLst>
          </p:cNvPr>
          <p:cNvSpPr/>
          <p:nvPr/>
        </p:nvSpPr>
        <p:spPr>
          <a:xfrm rot="10800000" flipH="1">
            <a:off x="5597761"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olded Corner 27">
            <a:extLst>
              <a:ext uri="{FF2B5EF4-FFF2-40B4-BE49-F238E27FC236}">
                <a16:creationId xmlns:a16="http://schemas.microsoft.com/office/drawing/2014/main" id="{877849E9-CB97-5E45-BAD7-BEEA70232DC2}"/>
              </a:ext>
            </a:extLst>
          </p:cNvPr>
          <p:cNvSpPr/>
          <p:nvPr/>
        </p:nvSpPr>
        <p:spPr>
          <a:xfrm rot="10800000" flipH="1">
            <a:off x="399678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olded Corner 28">
            <a:extLst>
              <a:ext uri="{FF2B5EF4-FFF2-40B4-BE49-F238E27FC236}">
                <a16:creationId xmlns:a16="http://schemas.microsoft.com/office/drawing/2014/main" id="{B3AD06EF-B34B-7545-A8AB-486CDD4524A5}"/>
              </a:ext>
            </a:extLst>
          </p:cNvPr>
          <p:cNvSpPr/>
          <p:nvPr/>
        </p:nvSpPr>
        <p:spPr>
          <a:xfrm rot="10800000" flipH="1">
            <a:off x="453044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lded Corner 29">
            <a:extLst>
              <a:ext uri="{FF2B5EF4-FFF2-40B4-BE49-F238E27FC236}">
                <a16:creationId xmlns:a16="http://schemas.microsoft.com/office/drawing/2014/main" id="{C842DA20-7F27-D647-98BD-0CCB95BF26C2}"/>
              </a:ext>
            </a:extLst>
          </p:cNvPr>
          <p:cNvSpPr/>
          <p:nvPr/>
        </p:nvSpPr>
        <p:spPr>
          <a:xfrm rot="10800000" flipH="1">
            <a:off x="506410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olded Corner 30">
            <a:extLst>
              <a:ext uri="{FF2B5EF4-FFF2-40B4-BE49-F238E27FC236}">
                <a16:creationId xmlns:a16="http://schemas.microsoft.com/office/drawing/2014/main" id="{F67CE41E-E388-5343-9835-5B8B38470649}"/>
              </a:ext>
            </a:extLst>
          </p:cNvPr>
          <p:cNvSpPr/>
          <p:nvPr/>
        </p:nvSpPr>
        <p:spPr>
          <a:xfrm rot="10800000" flipH="1">
            <a:off x="559776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F7ACF4-2E5D-6E47-AF21-0CCB98C4F730}"/>
              </a:ext>
            </a:extLst>
          </p:cNvPr>
          <p:cNvSpPr/>
          <p:nvPr/>
        </p:nvSpPr>
        <p:spPr>
          <a:xfrm>
            <a:off x="3837756"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4C3503B-5A48-8F49-9587-49702B10236D}"/>
              </a:ext>
            </a:extLst>
          </p:cNvPr>
          <p:cNvSpPr txBox="1"/>
          <p:nvPr/>
        </p:nvSpPr>
        <p:spPr>
          <a:xfrm>
            <a:off x="4155808" y="4318510"/>
            <a:ext cx="1779104" cy="307777"/>
          </a:xfrm>
          <a:prstGeom prst="rect">
            <a:avLst/>
          </a:prstGeom>
          <a:noFill/>
        </p:spPr>
        <p:txBody>
          <a:bodyPr wrap="square" rtlCol="0">
            <a:spAutoFit/>
          </a:bodyPr>
          <a:lstStyle/>
          <a:p>
            <a:pPr algn="ctr"/>
            <a:r>
              <a:rPr lang="en-US" dirty="0"/>
              <a:t>Finds micro partition</a:t>
            </a:r>
          </a:p>
        </p:txBody>
      </p:sp>
      <p:sp>
        <p:nvSpPr>
          <p:cNvPr id="34" name="Folded Corner 33">
            <a:extLst>
              <a:ext uri="{FF2B5EF4-FFF2-40B4-BE49-F238E27FC236}">
                <a16:creationId xmlns:a16="http://schemas.microsoft.com/office/drawing/2014/main" id="{CEB2B005-4228-3144-89EE-074E33501BC0}"/>
              </a:ext>
            </a:extLst>
          </p:cNvPr>
          <p:cNvSpPr/>
          <p:nvPr/>
        </p:nvSpPr>
        <p:spPr>
          <a:xfrm rot="10800000" flipH="1">
            <a:off x="904978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lded Corner 34">
            <a:extLst>
              <a:ext uri="{FF2B5EF4-FFF2-40B4-BE49-F238E27FC236}">
                <a16:creationId xmlns:a16="http://schemas.microsoft.com/office/drawing/2014/main" id="{EF466D30-ABA0-C845-B732-799F05BC0C50}"/>
              </a:ext>
            </a:extLst>
          </p:cNvPr>
          <p:cNvSpPr/>
          <p:nvPr/>
        </p:nvSpPr>
        <p:spPr>
          <a:xfrm rot="10800000" flipH="1">
            <a:off x="958344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lded Corner 35">
            <a:extLst>
              <a:ext uri="{FF2B5EF4-FFF2-40B4-BE49-F238E27FC236}">
                <a16:creationId xmlns:a16="http://schemas.microsoft.com/office/drawing/2014/main" id="{47612056-41F6-4543-A69A-2F4F337BD71D}"/>
              </a:ext>
            </a:extLst>
          </p:cNvPr>
          <p:cNvSpPr/>
          <p:nvPr/>
        </p:nvSpPr>
        <p:spPr>
          <a:xfrm rot="10800000" flipH="1">
            <a:off x="1011710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olded Corner 36">
            <a:extLst>
              <a:ext uri="{FF2B5EF4-FFF2-40B4-BE49-F238E27FC236}">
                <a16:creationId xmlns:a16="http://schemas.microsoft.com/office/drawing/2014/main" id="{D5FCAD9D-6EF7-514C-892B-4C805CA155CF}"/>
              </a:ext>
            </a:extLst>
          </p:cNvPr>
          <p:cNvSpPr/>
          <p:nvPr/>
        </p:nvSpPr>
        <p:spPr>
          <a:xfrm rot="10800000" flipH="1">
            <a:off x="1065076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olded Corner 37">
            <a:extLst>
              <a:ext uri="{FF2B5EF4-FFF2-40B4-BE49-F238E27FC236}">
                <a16:creationId xmlns:a16="http://schemas.microsoft.com/office/drawing/2014/main" id="{3FEAF371-8E5D-BC4F-BEBA-788BD9D6B8DE}"/>
              </a:ext>
            </a:extLst>
          </p:cNvPr>
          <p:cNvSpPr/>
          <p:nvPr/>
        </p:nvSpPr>
        <p:spPr>
          <a:xfrm rot="10800000" flipH="1">
            <a:off x="904978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olded Corner 38">
            <a:extLst>
              <a:ext uri="{FF2B5EF4-FFF2-40B4-BE49-F238E27FC236}">
                <a16:creationId xmlns:a16="http://schemas.microsoft.com/office/drawing/2014/main" id="{7B13E344-7189-C94B-AA21-1130F9BA09D8}"/>
              </a:ext>
            </a:extLst>
          </p:cNvPr>
          <p:cNvSpPr/>
          <p:nvPr/>
        </p:nvSpPr>
        <p:spPr>
          <a:xfrm rot="10800000" flipH="1">
            <a:off x="958344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olded Corner 39">
            <a:extLst>
              <a:ext uri="{FF2B5EF4-FFF2-40B4-BE49-F238E27FC236}">
                <a16:creationId xmlns:a16="http://schemas.microsoft.com/office/drawing/2014/main" id="{6D9A7213-8838-B84D-AE84-2319B24031EB}"/>
              </a:ext>
            </a:extLst>
          </p:cNvPr>
          <p:cNvSpPr/>
          <p:nvPr/>
        </p:nvSpPr>
        <p:spPr>
          <a:xfrm rot="10800000" flipH="1">
            <a:off x="1011710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olded Corner 40">
            <a:extLst>
              <a:ext uri="{FF2B5EF4-FFF2-40B4-BE49-F238E27FC236}">
                <a16:creationId xmlns:a16="http://schemas.microsoft.com/office/drawing/2014/main" id="{DCF3C6BD-1174-3044-828A-2366F582C686}"/>
              </a:ext>
            </a:extLst>
          </p:cNvPr>
          <p:cNvSpPr/>
          <p:nvPr/>
        </p:nvSpPr>
        <p:spPr>
          <a:xfrm rot="10800000" flipH="1">
            <a:off x="1065076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olded Corner 41">
            <a:extLst>
              <a:ext uri="{FF2B5EF4-FFF2-40B4-BE49-F238E27FC236}">
                <a16:creationId xmlns:a16="http://schemas.microsoft.com/office/drawing/2014/main" id="{F0DECF1A-9F35-BF40-8DBB-2C5251DA538B}"/>
              </a:ext>
            </a:extLst>
          </p:cNvPr>
          <p:cNvSpPr/>
          <p:nvPr/>
        </p:nvSpPr>
        <p:spPr>
          <a:xfrm rot="10800000" flipH="1">
            <a:off x="904978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olded Corner 42">
            <a:extLst>
              <a:ext uri="{FF2B5EF4-FFF2-40B4-BE49-F238E27FC236}">
                <a16:creationId xmlns:a16="http://schemas.microsoft.com/office/drawing/2014/main" id="{0DEE1B85-B5E0-2B45-AB05-101FCC3B334F}"/>
              </a:ext>
            </a:extLst>
          </p:cNvPr>
          <p:cNvSpPr/>
          <p:nvPr/>
        </p:nvSpPr>
        <p:spPr>
          <a:xfrm rot="10800000" flipH="1">
            <a:off x="958344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olded Corner 43">
            <a:extLst>
              <a:ext uri="{FF2B5EF4-FFF2-40B4-BE49-F238E27FC236}">
                <a16:creationId xmlns:a16="http://schemas.microsoft.com/office/drawing/2014/main" id="{76E9C7A3-C313-6744-91D1-8B7A3E546CAF}"/>
              </a:ext>
            </a:extLst>
          </p:cNvPr>
          <p:cNvSpPr/>
          <p:nvPr/>
        </p:nvSpPr>
        <p:spPr>
          <a:xfrm rot="10800000" flipH="1">
            <a:off x="1011710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olded Corner 44">
            <a:extLst>
              <a:ext uri="{FF2B5EF4-FFF2-40B4-BE49-F238E27FC236}">
                <a16:creationId xmlns:a16="http://schemas.microsoft.com/office/drawing/2014/main" id="{837F6D24-F1EF-FC4B-BE85-9FA82B9E0486}"/>
              </a:ext>
            </a:extLst>
          </p:cNvPr>
          <p:cNvSpPr/>
          <p:nvPr/>
        </p:nvSpPr>
        <p:spPr>
          <a:xfrm rot="10800000" flipH="1">
            <a:off x="1065076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E525ED1-2BD1-8343-9509-5F6C9DE60822}"/>
              </a:ext>
            </a:extLst>
          </p:cNvPr>
          <p:cNvSpPr/>
          <p:nvPr/>
        </p:nvSpPr>
        <p:spPr>
          <a:xfrm>
            <a:off x="8890763" y="2902174"/>
            <a:ext cx="2415209" cy="675810"/>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B0F2E9E-04AA-414D-B945-A5CDCB2BFC50}"/>
              </a:ext>
            </a:extLst>
          </p:cNvPr>
          <p:cNvSpPr txBox="1"/>
          <p:nvPr/>
        </p:nvSpPr>
        <p:spPr>
          <a:xfrm>
            <a:off x="9208815" y="4318509"/>
            <a:ext cx="1779104" cy="523220"/>
          </a:xfrm>
          <a:prstGeom prst="rect">
            <a:avLst/>
          </a:prstGeom>
          <a:noFill/>
        </p:spPr>
        <p:txBody>
          <a:bodyPr wrap="square" rtlCol="0">
            <a:spAutoFit/>
          </a:bodyPr>
          <a:lstStyle/>
          <a:p>
            <a:pPr algn="ctr"/>
            <a:r>
              <a:rPr lang="en-US" dirty="0"/>
              <a:t>Completely new row is added </a:t>
            </a:r>
          </a:p>
        </p:txBody>
      </p:sp>
      <p:sp>
        <p:nvSpPr>
          <p:cNvPr id="48" name="Folded Corner 47">
            <a:extLst>
              <a:ext uri="{FF2B5EF4-FFF2-40B4-BE49-F238E27FC236}">
                <a16:creationId xmlns:a16="http://schemas.microsoft.com/office/drawing/2014/main" id="{0EA99B0A-178F-4740-82CB-FC71639E6AB6}"/>
              </a:ext>
            </a:extLst>
          </p:cNvPr>
          <p:cNvSpPr/>
          <p:nvPr/>
        </p:nvSpPr>
        <p:spPr>
          <a:xfrm rot="10800000" flipH="1">
            <a:off x="650446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olded Corner 48">
            <a:extLst>
              <a:ext uri="{FF2B5EF4-FFF2-40B4-BE49-F238E27FC236}">
                <a16:creationId xmlns:a16="http://schemas.microsoft.com/office/drawing/2014/main" id="{0CDC067B-3452-5247-A132-7EC2772A46E0}"/>
              </a:ext>
            </a:extLst>
          </p:cNvPr>
          <p:cNvSpPr/>
          <p:nvPr/>
        </p:nvSpPr>
        <p:spPr>
          <a:xfrm rot="10800000" flipH="1">
            <a:off x="703812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olded Corner 49">
            <a:extLst>
              <a:ext uri="{FF2B5EF4-FFF2-40B4-BE49-F238E27FC236}">
                <a16:creationId xmlns:a16="http://schemas.microsoft.com/office/drawing/2014/main" id="{F0E9E4E3-7A32-7341-9360-F7D9A0FD9341}"/>
              </a:ext>
            </a:extLst>
          </p:cNvPr>
          <p:cNvSpPr/>
          <p:nvPr/>
        </p:nvSpPr>
        <p:spPr>
          <a:xfrm rot="10800000" flipH="1">
            <a:off x="757178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olded Corner 50">
            <a:extLst>
              <a:ext uri="{FF2B5EF4-FFF2-40B4-BE49-F238E27FC236}">
                <a16:creationId xmlns:a16="http://schemas.microsoft.com/office/drawing/2014/main" id="{6F1E1AB5-A268-0F40-A8E6-C37A93BD0B0E}"/>
              </a:ext>
            </a:extLst>
          </p:cNvPr>
          <p:cNvSpPr/>
          <p:nvPr/>
        </p:nvSpPr>
        <p:spPr>
          <a:xfrm rot="10800000" flipH="1">
            <a:off x="810544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olded Corner 55">
            <a:extLst>
              <a:ext uri="{FF2B5EF4-FFF2-40B4-BE49-F238E27FC236}">
                <a16:creationId xmlns:a16="http://schemas.microsoft.com/office/drawing/2014/main" id="{471D52B9-6E17-BE42-9692-C0E9832E1623}"/>
              </a:ext>
            </a:extLst>
          </p:cNvPr>
          <p:cNvSpPr/>
          <p:nvPr/>
        </p:nvSpPr>
        <p:spPr>
          <a:xfrm rot="10800000" flipH="1">
            <a:off x="650446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olded Corner 56">
            <a:extLst>
              <a:ext uri="{FF2B5EF4-FFF2-40B4-BE49-F238E27FC236}">
                <a16:creationId xmlns:a16="http://schemas.microsoft.com/office/drawing/2014/main" id="{77F9D777-B83B-DF41-A8D1-EE2E030BF6E6}"/>
              </a:ext>
            </a:extLst>
          </p:cNvPr>
          <p:cNvSpPr/>
          <p:nvPr/>
        </p:nvSpPr>
        <p:spPr>
          <a:xfrm rot="10800000" flipH="1">
            <a:off x="703812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olded Corner 57">
            <a:extLst>
              <a:ext uri="{FF2B5EF4-FFF2-40B4-BE49-F238E27FC236}">
                <a16:creationId xmlns:a16="http://schemas.microsoft.com/office/drawing/2014/main" id="{24E77013-EF7C-0B47-94A7-6E9E786F1FA0}"/>
              </a:ext>
            </a:extLst>
          </p:cNvPr>
          <p:cNvSpPr/>
          <p:nvPr/>
        </p:nvSpPr>
        <p:spPr>
          <a:xfrm rot="10800000" flipH="1">
            <a:off x="757178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olded Corner 58">
            <a:extLst>
              <a:ext uri="{FF2B5EF4-FFF2-40B4-BE49-F238E27FC236}">
                <a16:creationId xmlns:a16="http://schemas.microsoft.com/office/drawing/2014/main" id="{9F5FC428-6332-9F46-B668-EFE36BB2205A}"/>
              </a:ext>
            </a:extLst>
          </p:cNvPr>
          <p:cNvSpPr/>
          <p:nvPr/>
        </p:nvSpPr>
        <p:spPr>
          <a:xfrm rot="10800000" flipH="1">
            <a:off x="810544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4B29E4E-05E6-FA4C-8B1F-C4B4C6497398}"/>
              </a:ext>
            </a:extLst>
          </p:cNvPr>
          <p:cNvSpPr/>
          <p:nvPr/>
        </p:nvSpPr>
        <p:spPr>
          <a:xfrm>
            <a:off x="6345437" y="2902170"/>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148E3AB-0429-A544-A62A-3980F3FDD9C8}"/>
              </a:ext>
            </a:extLst>
          </p:cNvPr>
          <p:cNvSpPr txBox="1"/>
          <p:nvPr/>
        </p:nvSpPr>
        <p:spPr>
          <a:xfrm>
            <a:off x="6663489" y="4318505"/>
            <a:ext cx="1779104" cy="307777"/>
          </a:xfrm>
          <a:prstGeom prst="rect">
            <a:avLst/>
          </a:prstGeom>
          <a:noFill/>
        </p:spPr>
        <p:txBody>
          <a:bodyPr wrap="square" rtlCol="0">
            <a:spAutoFit/>
          </a:bodyPr>
          <a:lstStyle/>
          <a:p>
            <a:pPr algn="ctr"/>
            <a:r>
              <a:rPr lang="en-US" dirty="0"/>
              <a:t>Delete row 2 </a:t>
            </a:r>
          </a:p>
        </p:txBody>
      </p:sp>
    </p:spTree>
    <p:extLst>
      <p:ext uri="{BB962C8B-B14F-4D97-AF65-F5344CB8AC3E}">
        <p14:creationId xmlns:p14="http://schemas.microsoft.com/office/powerpoint/2010/main" val="3486933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7BB428-6018-1342-90A8-D8B357B61523}"/>
              </a:ext>
            </a:extLst>
          </p:cNvPr>
          <p:cNvPicPr>
            <a:picLocks noChangeAspect="1"/>
          </p:cNvPicPr>
          <p:nvPr/>
        </p:nvPicPr>
        <p:blipFill>
          <a:blip r:embed="rId2"/>
          <a:stretch>
            <a:fillRect/>
          </a:stretch>
        </p:blipFill>
        <p:spPr>
          <a:xfrm>
            <a:off x="8001001" y="4873049"/>
            <a:ext cx="3944875" cy="1632363"/>
          </a:xfrm>
          <a:prstGeom prst="rect">
            <a:avLst/>
          </a:prstGeom>
        </p:spPr>
      </p:pic>
      <p:sp>
        <p:nvSpPr>
          <p:cNvPr id="2" name="Title 1">
            <a:extLst>
              <a:ext uri="{FF2B5EF4-FFF2-40B4-BE49-F238E27FC236}">
                <a16:creationId xmlns:a16="http://schemas.microsoft.com/office/drawing/2014/main" id="{F37FCB92-8554-1A42-8EC6-5F43186CFBE3}"/>
              </a:ext>
            </a:extLst>
          </p:cNvPr>
          <p:cNvSpPr>
            <a:spLocks noGrp="1"/>
          </p:cNvSpPr>
          <p:nvPr>
            <p:ph type="title"/>
          </p:nvPr>
        </p:nvSpPr>
        <p:spPr/>
        <p:txBody>
          <a:bodyPr/>
          <a:lstStyle/>
          <a:p>
            <a:r>
              <a:rPr lang="en-US" dirty="0"/>
              <a:t>Constraints and Null Handling</a:t>
            </a:r>
          </a:p>
        </p:txBody>
      </p:sp>
      <p:sp>
        <p:nvSpPr>
          <p:cNvPr id="3" name="Text Placeholder 2">
            <a:extLst>
              <a:ext uri="{FF2B5EF4-FFF2-40B4-BE49-F238E27FC236}">
                <a16:creationId xmlns:a16="http://schemas.microsoft.com/office/drawing/2014/main" id="{40113034-2ABF-3943-AFE0-7F2F58173FA4}"/>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What are constraints? </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UNIQUE - Ensures that all values in a column are different</a:t>
            </a:r>
          </a:p>
          <a:p>
            <a:pPr marL="1143000" lvl="1" indent="-457200">
              <a:buClr>
                <a:schemeClr val="tx1"/>
              </a:buClr>
              <a:buFont typeface="Wingdings" pitchFamily="2" charset="2"/>
              <a:buChar char="Ø"/>
            </a:pPr>
            <a:r>
              <a:rPr lang="en-US" sz="1800" dirty="0">
                <a:solidFill>
                  <a:schemeClr val="tx1"/>
                </a:solidFill>
              </a:rPr>
              <a:t>PRIMARY KEY - A combination of NOT NULL and UNIQUE</a:t>
            </a:r>
          </a:p>
          <a:p>
            <a:pPr marL="1143000" lvl="1" indent="-457200">
              <a:buClr>
                <a:schemeClr val="tx1"/>
              </a:buClr>
              <a:buFont typeface="Wingdings" pitchFamily="2" charset="2"/>
              <a:buChar char="Ø"/>
            </a:pPr>
            <a:r>
              <a:rPr lang="en-US" sz="1800" dirty="0">
                <a:solidFill>
                  <a:schemeClr val="tx1"/>
                </a:solidFill>
              </a:rPr>
              <a:t>FOREIGN KEY - Uniquely identifies a row/record in another table</a:t>
            </a:r>
          </a:p>
          <a:p>
            <a:pPr marL="1143000" lvl="1" indent="-457200">
              <a:buClr>
                <a:schemeClr val="tx1"/>
              </a:buClr>
              <a:buFont typeface="Wingdings" pitchFamily="2" charset="2"/>
              <a:buChar char="Ø"/>
            </a:pPr>
            <a:r>
              <a:rPr lang="en-US" sz="1800" dirty="0">
                <a:solidFill>
                  <a:schemeClr val="tx1"/>
                </a:solidFill>
              </a:rPr>
              <a:t>CHECK - Ensures that all values in a column satisfies a specific condition</a:t>
            </a:r>
          </a:p>
          <a:p>
            <a:pPr marL="1143000" lvl="1" indent="-457200">
              <a:buClr>
                <a:schemeClr val="tx1"/>
              </a:buClr>
              <a:buFont typeface="Wingdings" pitchFamily="2" charset="2"/>
              <a:buChar char="Ø"/>
            </a:pPr>
            <a:r>
              <a:rPr lang="en-US" sz="1800" dirty="0">
                <a:solidFill>
                  <a:schemeClr val="tx1"/>
                </a:solidFill>
              </a:rPr>
              <a:t>DEFAULT - Sets a default value for a column when no value is specified</a:t>
            </a:r>
          </a:p>
          <a:p>
            <a:pPr marL="1143000" lvl="1" indent="-457200">
              <a:buClr>
                <a:schemeClr val="tx1"/>
              </a:buClr>
              <a:buFont typeface="Wingdings" pitchFamily="2" charset="2"/>
              <a:buChar char="Ø"/>
            </a:pPr>
            <a:r>
              <a:rPr lang="en-US" sz="1800" dirty="0">
                <a:solidFill>
                  <a:schemeClr val="tx1"/>
                </a:solidFill>
              </a:rPr>
              <a:t>INDEX - Used to create and retrieve data from the database very quickly</a:t>
            </a:r>
          </a:p>
          <a:p>
            <a:pPr marL="685800" indent="-457200">
              <a:buClr>
                <a:schemeClr val="tx1"/>
              </a:buClr>
              <a:buFont typeface="Arial" panose="020B0604020202020204" pitchFamily="34" charset="0"/>
              <a:buChar char="•"/>
            </a:pPr>
            <a:r>
              <a:rPr lang="en-US" sz="2200" dirty="0">
                <a:solidFill>
                  <a:schemeClr val="tx1"/>
                </a:solidFill>
              </a:rPr>
              <a:t>Constraints that Snowflake enforces</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Why? – Migration of data from other DB tools – just for reference and building models</a:t>
            </a:r>
          </a:p>
          <a:p>
            <a:pPr marL="1143000" lvl="1" indent="-457200">
              <a:buClr>
                <a:schemeClr val="tx1"/>
              </a:buClr>
              <a:buFont typeface="Wingdings" pitchFamily="2" charset="2"/>
              <a:buChar char="Ø"/>
            </a:pPr>
            <a:endParaRPr lang="en-US" sz="2400" dirty="0">
              <a:solidFill>
                <a:schemeClr val="tx1"/>
              </a:solidFill>
            </a:endParaRPr>
          </a:p>
        </p:txBody>
      </p:sp>
      <p:sp>
        <p:nvSpPr>
          <p:cNvPr id="4" name="Slide Number Placeholder 3">
            <a:extLst>
              <a:ext uri="{FF2B5EF4-FFF2-40B4-BE49-F238E27FC236}">
                <a16:creationId xmlns:a16="http://schemas.microsoft.com/office/drawing/2014/main" id="{17EE4196-C29C-5548-B0E2-FC22B326BA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219118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4A6AE54A-EFDE-884C-9D60-08867090210F}"/>
              </a:ext>
            </a:extLst>
          </p:cNvPr>
          <p:cNvGraphicFramePr/>
          <p:nvPr>
            <p:extLst>
              <p:ext uri="{D42A27DB-BD31-4B8C-83A1-F6EECF244321}">
                <p14:modId xmlns:p14="http://schemas.microsoft.com/office/powerpoint/2010/main" val="3363248375"/>
              </p:ext>
            </p:extLst>
          </p:nvPr>
        </p:nvGraphicFramePr>
        <p:xfrm>
          <a:off x="7701311" y="897743"/>
          <a:ext cx="1847272" cy="2189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464A4CA-3D89-5247-A79A-91230988E237}"/>
              </a:ext>
            </a:extLst>
          </p:cNvPr>
          <p:cNvSpPr>
            <a:spLocks noGrp="1"/>
          </p:cNvSpPr>
          <p:nvPr>
            <p:ph type="title"/>
          </p:nvPr>
        </p:nvSpPr>
        <p:spPr/>
        <p:txBody>
          <a:bodyPr/>
          <a:lstStyle/>
          <a:p>
            <a:r>
              <a:rPr lang="en-US" dirty="0"/>
              <a:t>Continuous Data Protection</a:t>
            </a:r>
          </a:p>
        </p:txBody>
      </p:sp>
      <p:sp>
        <p:nvSpPr>
          <p:cNvPr id="4" name="Slide Number Placeholder 3">
            <a:extLst>
              <a:ext uri="{FF2B5EF4-FFF2-40B4-BE49-F238E27FC236}">
                <a16:creationId xmlns:a16="http://schemas.microsoft.com/office/drawing/2014/main" id="{03BD2E9D-BB40-2C49-9C51-D187B30842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graphicFrame>
        <p:nvGraphicFramePr>
          <p:cNvPr id="5" name="Diagram 4">
            <a:extLst>
              <a:ext uri="{FF2B5EF4-FFF2-40B4-BE49-F238E27FC236}">
                <a16:creationId xmlns:a16="http://schemas.microsoft.com/office/drawing/2014/main" id="{0E6DA9EE-864B-0445-808F-1142772A4F8D}"/>
              </a:ext>
            </a:extLst>
          </p:cNvPr>
          <p:cNvGraphicFramePr/>
          <p:nvPr>
            <p:extLst>
              <p:ext uri="{D42A27DB-BD31-4B8C-83A1-F6EECF244321}">
                <p14:modId xmlns:p14="http://schemas.microsoft.com/office/powerpoint/2010/main" val="899667483"/>
              </p:ext>
            </p:extLst>
          </p:nvPr>
        </p:nvGraphicFramePr>
        <p:xfrm>
          <a:off x="2380180" y="1691999"/>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6BFB5244-A5FD-A848-BF7F-F854398E027A}"/>
              </a:ext>
            </a:extLst>
          </p:cNvPr>
          <p:cNvSpPr txBox="1"/>
          <p:nvPr/>
        </p:nvSpPr>
        <p:spPr>
          <a:xfrm>
            <a:off x="1884218" y="2992583"/>
            <a:ext cx="2535382" cy="523220"/>
          </a:xfrm>
          <a:prstGeom prst="rect">
            <a:avLst/>
          </a:prstGeom>
          <a:noFill/>
        </p:spPr>
        <p:txBody>
          <a:bodyPr wrap="square" rtlCol="0">
            <a:spAutoFit/>
          </a:bodyPr>
          <a:lstStyle/>
          <a:p>
            <a:pPr algn="ctr"/>
            <a:r>
              <a:rPr lang="en-US" b="1" dirty="0"/>
              <a:t>Standard operations:</a:t>
            </a:r>
          </a:p>
          <a:p>
            <a:pPr algn="ctr"/>
            <a:r>
              <a:rPr lang="en-US" dirty="0"/>
              <a:t>Queries, DDL, DML </a:t>
            </a:r>
          </a:p>
        </p:txBody>
      </p:sp>
      <p:sp>
        <p:nvSpPr>
          <p:cNvPr id="7" name="TextBox 6">
            <a:extLst>
              <a:ext uri="{FF2B5EF4-FFF2-40B4-BE49-F238E27FC236}">
                <a16:creationId xmlns:a16="http://schemas.microsoft.com/office/drawing/2014/main" id="{A69AA35C-B8A1-404F-9718-215ACE3B9B4B}"/>
              </a:ext>
            </a:extLst>
          </p:cNvPr>
          <p:cNvSpPr txBox="1"/>
          <p:nvPr/>
        </p:nvSpPr>
        <p:spPr>
          <a:xfrm>
            <a:off x="4308763" y="2777140"/>
            <a:ext cx="2535382" cy="954107"/>
          </a:xfrm>
          <a:prstGeom prst="rect">
            <a:avLst/>
          </a:prstGeom>
          <a:noFill/>
        </p:spPr>
        <p:txBody>
          <a:bodyPr wrap="square" rtlCol="0">
            <a:spAutoFit/>
          </a:bodyPr>
          <a:lstStyle/>
          <a:p>
            <a:pPr algn="ctr"/>
            <a:r>
              <a:rPr lang="en-US" b="1" dirty="0"/>
              <a:t>Time Travel:</a:t>
            </a:r>
          </a:p>
          <a:p>
            <a:pPr algn="ctr"/>
            <a:r>
              <a:rPr lang="en-US" dirty="0"/>
              <a:t>SELECT … AT| BEFORE</a:t>
            </a:r>
          </a:p>
          <a:p>
            <a:pPr algn="ctr"/>
            <a:r>
              <a:rPr lang="en-US" dirty="0"/>
              <a:t>CLONE… AT|BEFORE</a:t>
            </a:r>
          </a:p>
          <a:p>
            <a:pPr algn="ctr"/>
            <a:r>
              <a:rPr lang="en-US" dirty="0"/>
              <a:t>UNDROP</a:t>
            </a:r>
          </a:p>
        </p:txBody>
      </p:sp>
      <p:sp>
        <p:nvSpPr>
          <p:cNvPr id="8" name="TextBox 7">
            <a:extLst>
              <a:ext uri="{FF2B5EF4-FFF2-40B4-BE49-F238E27FC236}">
                <a16:creationId xmlns:a16="http://schemas.microsoft.com/office/drawing/2014/main" id="{E285485E-9734-6D48-96B2-BF8065969E5F}"/>
              </a:ext>
            </a:extLst>
          </p:cNvPr>
          <p:cNvSpPr txBox="1"/>
          <p:nvPr/>
        </p:nvSpPr>
        <p:spPr>
          <a:xfrm>
            <a:off x="6968835" y="2915685"/>
            <a:ext cx="2080984" cy="738664"/>
          </a:xfrm>
          <a:prstGeom prst="rect">
            <a:avLst/>
          </a:prstGeom>
          <a:noFill/>
        </p:spPr>
        <p:txBody>
          <a:bodyPr wrap="square" rtlCol="0">
            <a:spAutoFit/>
          </a:bodyPr>
          <a:lstStyle/>
          <a:p>
            <a:pPr algn="ctr"/>
            <a:r>
              <a:rPr lang="en-US" b="1" dirty="0"/>
              <a:t>Only Snowflake:</a:t>
            </a:r>
          </a:p>
          <a:p>
            <a:pPr algn="ctr"/>
            <a:r>
              <a:rPr lang="en-US" dirty="0"/>
              <a:t>Data only recoverable by Snowflake</a:t>
            </a:r>
          </a:p>
        </p:txBody>
      </p:sp>
      <p:sp>
        <p:nvSpPr>
          <p:cNvPr id="9" name="TextBox 8">
            <a:extLst>
              <a:ext uri="{FF2B5EF4-FFF2-40B4-BE49-F238E27FC236}">
                <a16:creationId xmlns:a16="http://schemas.microsoft.com/office/drawing/2014/main" id="{47A9F494-0F6A-3149-82ED-939235126B02}"/>
              </a:ext>
            </a:extLst>
          </p:cNvPr>
          <p:cNvSpPr txBox="1"/>
          <p:nvPr/>
        </p:nvSpPr>
        <p:spPr>
          <a:xfrm>
            <a:off x="1413165" y="1792256"/>
            <a:ext cx="8928762" cy="584775"/>
          </a:xfrm>
          <a:prstGeom prst="rect">
            <a:avLst/>
          </a:prstGeom>
          <a:noFill/>
        </p:spPr>
        <p:txBody>
          <a:bodyPr wrap="square" rtlCol="0">
            <a:spAutoFit/>
          </a:bodyPr>
          <a:lstStyle/>
          <a:p>
            <a:pPr algn="ct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Continuous Data Protection Life Cycle </a:t>
            </a:r>
          </a:p>
        </p:txBody>
      </p:sp>
      <p:pic>
        <p:nvPicPr>
          <p:cNvPr id="10" name="Picture 9">
            <a:extLst>
              <a:ext uri="{FF2B5EF4-FFF2-40B4-BE49-F238E27FC236}">
                <a16:creationId xmlns:a16="http://schemas.microsoft.com/office/drawing/2014/main" id="{7E085F2A-95CD-C34C-92A3-008FED06A8BE}"/>
              </a:ext>
            </a:extLst>
          </p:cNvPr>
          <p:cNvPicPr>
            <a:picLocks noChangeAspect="1"/>
          </p:cNvPicPr>
          <p:nvPr/>
        </p:nvPicPr>
        <p:blipFill>
          <a:blip r:embed="rId13"/>
          <a:stretch>
            <a:fillRect/>
          </a:stretch>
        </p:blipFill>
        <p:spPr>
          <a:xfrm>
            <a:off x="7656379" y="4710497"/>
            <a:ext cx="1393440" cy="1477046"/>
          </a:xfrm>
          <a:prstGeom prst="rect">
            <a:avLst/>
          </a:prstGeom>
        </p:spPr>
      </p:pic>
    </p:spTree>
    <p:extLst>
      <p:ext uri="{BB962C8B-B14F-4D97-AF65-F5344CB8AC3E}">
        <p14:creationId xmlns:p14="http://schemas.microsoft.com/office/powerpoint/2010/main" val="99549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717A95-0665-E047-AE17-A9861AD98903}"/>
              </a:ext>
            </a:extLst>
          </p:cNvPr>
          <p:cNvSpPr/>
          <p:nvPr/>
        </p:nvSpPr>
        <p:spPr>
          <a:xfrm>
            <a:off x="720436" y="4349445"/>
            <a:ext cx="5167746" cy="980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70AF2A-036D-6D48-804F-1DC5FB7E1C5E}"/>
              </a:ext>
            </a:extLst>
          </p:cNvPr>
          <p:cNvSpPr/>
          <p:nvPr/>
        </p:nvSpPr>
        <p:spPr>
          <a:xfrm>
            <a:off x="581891" y="2147455"/>
            <a:ext cx="4211782" cy="1551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670A6-51FD-BA4D-8688-5AAB0E4B2F44}"/>
              </a:ext>
            </a:extLst>
          </p:cNvPr>
          <p:cNvSpPr>
            <a:spLocks noGrp="1"/>
          </p:cNvSpPr>
          <p:nvPr>
            <p:ph type="title"/>
          </p:nvPr>
        </p:nvSpPr>
        <p:spPr>
          <a:xfrm>
            <a:off x="942066" y="308972"/>
            <a:ext cx="11232000" cy="907200"/>
          </a:xfrm>
        </p:spPr>
        <p:txBody>
          <a:bodyPr/>
          <a:lstStyle/>
          <a:p>
            <a:r>
              <a:rPr lang="en-US" dirty="0"/>
              <a:t>Back to the Future</a:t>
            </a:r>
          </a:p>
        </p:txBody>
      </p:sp>
      <p:sp>
        <p:nvSpPr>
          <p:cNvPr id="3" name="Text Placeholder 2">
            <a:extLst>
              <a:ext uri="{FF2B5EF4-FFF2-40B4-BE49-F238E27FC236}">
                <a16:creationId xmlns:a16="http://schemas.microsoft.com/office/drawing/2014/main" id="{8861C1B3-212B-B649-942F-55BBBBD08A47}"/>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rPr>
              <a:t>Allows to return to older version of table</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How long can you Time Travel back?</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The table no longer exists if a new table is created </a:t>
            </a:r>
          </a:p>
          <a:p>
            <a:pPr marL="1028700" lvl="1" indent="-342900">
              <a:buClrTx/>
              <a:buSzPct val="100000"/>
              <a:buFont typeface="Wingdings" pitchFamily="2" charset="2"/>
              <a:buChar char="Ø"/>
            </a:pPr>
            <a:r>
              <a:rPr lang="en-US" dirty="0">
                <a:solidFill>
                  <a:schemeClr val="tx1"/>
                </a:solidFill>
              </a:rPr>
              <a:t>Create backups for large time travel changes to check work before overwriting </a:t>
            </a:r>
          </a:p>
        </p:txBody>
      </p:sp>
      <p:sp>
        <p:nvSpPr>
          <p:cNvPr id="4" name="Slide Number Placeholder 3">
            <a:extLst>
              <a:ext uri="{FF2B5EF4-FFF2-40B4-BE49-F238E27FC236}">
                <a16:creationId xmlns:a16="http://schemas.microsoft.com/office/drawing/2014/main" id="{D7AC4EBF-AA6C-DC44-B647-85382FBCC4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5" name="TextBox 4">
            <a:extLst>
              <a:ext uri="{FF2B5EF4-FFF2-40B4-BE49-F238E27FC236}">
                <a16:creationId xmlns:a16="http://schemas.microsoft.com/office/drawing/2014/main" id="{63FF8006-19B4-4943-A080-554BCA9590FE}"/>
              </a:ext>
            </a:extLst>
          </p:cNvPr>
          <p:cNvSpPr txBox="1"/>
          <p:nvPr/>
        </p:nvSpPr>
        <p:spPr>
          <a:xfrm>
            <a:off x="828000" y="2313709"/>
            <a:ext cx="4893927" cy="1384995"/>
          </a:xfrm>
          <a:prstGeom prst="rect">
            <a:avLst/>
          </a:prstGeom>
          <a:noFill/>
        </p:spPr>
        <p:txBody>
          <a:bodyPr wrap="square" rtlCol="0">
            <a:spAutoFit/>
          </a:bodyPr>
          <a:lstStyle/>
          <a:p>
            <a:r>
              <a:rPr lang="en-US" dirty="0"/>
              <a:t>SELECT * FROM transactions </a:t>
            </a:r>
          </a:p>
          <a:p>
            <a:endParaRPr lang="en-US" dirty="0"/>
          </a:p>
          <a:p>
            <a:r>
              <a:rPr lang="en-US" dirty="0"/>
              <a:t>UPDATE transactions set </a:t>
            </a:r>
            <a:r>
              <a:rPr lang="en-US" dirty="0" err="1"/>
              <a:t>first_name</a:t>
            </a:r>
            <a:r>
              <a:rPr lang="en-US" dirty="0"/>
              <a:t> = “frank”</a:t>
            </a:r>
          </a:p>
          <a:p>
            <a:endParaRPr lang="en-US" dirty="0"/>
          </a:p>
          <a:p>
            <a:r>
              <a:rPr lang="en-US" dirty="0"/>
              <a:t>UPDATE transactions set city = “Los Angeles”</a:t>
            </a:r>
          </a:p>
          <a:p>
            <a:endParaRPr lang="en-US" dirty="0"/>
          </a:p>
        </p:txBody>
      </p:sp>
      <p:pic>
        <p:nvPicPr>
          <p:cNvPr id="7" name="Picture 6">
            <a:extLst>
              <a:ext uri="{FF2B5EF4-FFF2-40B4-BE49-F238E27FC236}">
                <a16:creationId xmlns:a16="http://schemas.microsoft.com/office/drawing/2014/main" id="{5DC101F2-D172-7E46-9C5A-1A0A0F130C3E}"/>
              </a:ext>
            </a:extLst>
          </p:cNvPr>
          <p:cNvPicPr>
            <a:picLocks noChangeAspect="1"/>
          </p:cNvPicPr>
          <p:nvPr/>
        </p:nvPicPr>
        <p:blipFill>
          <a:blip r:embed="rId3"/>
          <a:stretch>
            <a:fillRect/>
          </a:stretch>
        </p:blipFill>
        <p:spPr>
          <a:xfrm>
            <a:off x="343490" y="2118480"/>
            <a:ext cx="476802" cy="390457"/>
          </a:xfrm>
          <a:prstGeom prst="rect">
            <a:avLst/>
          </a:prstGeom>
        </p:spPr>
      </p:pic>
      <p:sp>
        <p:nvSpPr>
          <p:cNvPr id="8" name="TextBox 7">
            <a:extLst>
              <a:ext uri="{FF2B5EF4-FFF2-40B4-BE49-F238E27FC236}">
                <a16:creationId xmlns:a16="http://schemas.microsoft.com/office/drawing/2014/main" id="{B7A0BA26-8308-C247-8B6A-5232188C0ED6}"/>
              </a:ext>
            </a:extLst>
          </p:cNvPr>
          <p:cNvSpPr txBox="1"/>
          <p:nvPr/>
        </p:nvSpPr>
        <p:spPr>
          <a:xfrm>
            <a:off x="820292" y="4513080"/>
            <a:ext cx="4893927" cy="954107"/>
          </a:xfrm>
          <a:prstGeom prst="rect">
            <a:avLst/>
          </a:prstGeom>
          <a:noFill/>
        </p:spPr>
        <p:txBody>
          <a:bodyPr wrap="square" rtlCol="0">
            <a:spAutoFit/>
          </a:bodyPr>
          <a:lstStyle/>
          <a:p>
            <a:r>
              <a:rPr lang="en-US" dirty="0"/>
              <a:t>CREATE OR REPLACE TABLE transactions </a:t>
            </a:r>
          </a:p>
          <a:p>
            <a:r>
              <a:rPr lang="en-US" dirty="0"/>
              <a:t>AS</a:t>
            </a:r>
          </a:p>
          <a:p>
            <a:r>
              <a:rPr lang="en-US" dirty="0"/>
              <a:t>SELECT * FROM transactions AT (OFFSET =&gt; -60*10) </a:t>
            </a:r>
          </a:p>
          <a:p>
            <a:endParaRPr lang="en-US" dirty="0"/>
          </a:p>
        </p:txBody>
      </p:sp>
      <p:pic>
        <p:nvPicPr>
          <p:cNvPr id="10" name="Picture 9">
            <a:extLst>
              <a:ext uri="{FF2B5EF4-FFF2-40B4-BE49-F238E27FC236}">
                <a16:creationId xmlns:a16="http://schemas.microsoft.com/office/drawing/2014/main" id="{FF4C77EC-E16B-B947-908B-2C3F34BEC380}"/>
              </a:ext>
            </a:extLst>
          </p:cNvPr>
          <p:cNvPicPr>
            <a:picLocks noChangeAspect="1"/>
          </p:cNvPicPr>
          <p:nvPr/>
        </p:nvPicPr>
        <p:blipFill>
          <a:blip r:embed="rId3"/>
          <a:stretch>
            <a:fillRect/>
          </a:stretch>
        </p:blipFill>
        <p:spPr>
          <a:xfrm>
            <a:off x="401782" y="4213035"/>
            <a:ext cx="476802" cy="390457"/>
          </a:xfrm>
          <a:prstGeom prst="rect">
            <a:avLst/>
          </a:prstGeom>
        </p:spPr>
      </p:pic>
      <p:pic>
        <p:nvPicPr>
          <p:cNvPr id="11" name="Picture 10">
            <a:extLst>
              <a:ext uri="{FF2B5EF4-FFF2-40B4-BE49-F238E27FC236}">
                <a16:creationId xmlns:a16="http://schemas.microsoft.com/office/drawing/2014/main" id="{AA867FE6-223C-AF46-B9EE-5F2B364AB445}"/>
              </a:ext>
            </a:extLst>
          </p:cNvPr>
          <p:cNvPicPr>
            <a:picLocks noChangeAspect="1"/>
          </p:cNvPicPr>
          <p:nvPr/>
        </p:nvPicPr>
        <p:blipFill>
          <a:blip r:embed="rId4"/>
          <a:stretch>
            <a:fillRect/>
          </a:stretch>
        </p:blipFill>
        <p:spPr>
          <a:xfrm rot="674798">
            <a:off x="7495448" y="1584129"/>
            <a:ext cx="4084272" cy="3158504"/>
          </a:xfrm>
          <a:prstGeom prst="rect">
            <a:avLst/>
          </a:prstGeom>
        </p:spPr>
      </p:pic>
    </p:spTree>
    <p:extLst>
      <p:ext uri="{BB962C8B-B14F-4D97-AF65-F5344CB8AC3E}">
        <p14:creationId xmlns:p14="http://schemas.microsoft.com/office/powerpoint/2010/main" val="2477754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84D9-03FA-674B-AD4C-B6C39D219060}"/>
              </a:ext>
            </a:extLst>
          </p:cNvPr>
          <p:cNvSpPr>
            <a:spLocks noGrp="1"/>
          </p:cNvSpPr>
          <p:nvPr>
            <p:ph type="title"/>
          </p:nvPr>
        </p:nvSpPr>
        <p:spPr/>
        <p:txBody>
          <a:bodyPr/>
          <a:lstStyle/>
          <a:p>
            <a:r>
              <a:rPr lang="en-US" dirty="0"/>
              <a:t>Back to the Future II</a:t>
            </a:r>
          </a:p>
        </p:txBody>
      </p:sp>
      <p:pic>
        <p:nvPicPr>
          <p:cNvPr id="57" name="Picture 56" descr="A picture containing screen, building, window, plane&#10;&#10;Description automatically generated">
            <a:extLst>
              <a:ext uri="{FF2B5EF4-FFF2-40B4-BE49-F238E27FC236}">
                <a16:creationId xmlns:a16="http://schemas.microsoft.com/office/drawing/2014/main" id="{477D3846-22CB-D640-8B9B-062C5EF7A420}"/>
              </a:ext>
            </a:extLst>
          </p:cNvPr>
          <p:cNvPicPr>
            <a:picLocks noChangeAspect="1"/>
          </p:cNvPicPr>
          <p:nvPr/>
        </p:nvPicPr>
        <p:blipFill>
          <a:blip r:embed="rId3"/>
          <a:stretch>
            <a:fillRect/>
          </a:stretch>
        </p:blipFill>
        <p:spPr>
          <a:xfrm>
            <a:off x="2827607" y="1677545"/>
            <a:ext cx="1239099" cy="1171918"/>
          </a:xfrm>
          <a:prstGeom prst="rect">
            <a:avLst/>
          </a:prstGeom>
        </p:spPr>
      </p:pic>
      <p:pic>
        <p:nvPicPr>
          <p:cNvPr id="61" name="Picture 60">
            <a:extLst>
              <a:ext uri="{FF2B5EF4-FFF2-40B4-BE49-F238E27FC236}">
                <a16:creationId xmlns:a16="http://schemas.microsoft.com/office/drawing/2014/main" id="{9F76DF2E-4FD6-964D-BABB-E433A3E3EA70}"/>
              </a:ext>
            </a:extLst>
          </p:cNvPr>
          <p:cNvPicPr>
            <a:picLocks noChangeAspect="1"/>
          </p:cNvPicPr>
          <p:nvPr/>
        </p:nvPicPr>
        <p:blipFill>
          <a:blip r:embed="rId4"/>
          <a:stretch>
            <a:fillRect/>
          </a:stretch>
        </p:blipFill>
        <p:spPr>
          <a:xfrm>
            <a:off x="2719372" y="4573207"/>
            <a:ext cx="1440638" cy="1171918"/>
          </a:xfrm>
          <a:prstGeom prst="rect">
            <a:avLst/>
          </a:prstGeom>
        </p:spPr>
      </p:pic>
      <p:pic>
        <p:nvPicPr>
          <p:cNvPr id="63" name="Picture 62" descr="A picture containing screen, building, window&#10;&#10;Description automatically generated">
            <a:extLst>
              <a:ext uri="{FF2B5EF4-FFF2-40B4-BE49-F238E27FC236}">
                <a16:creationId xmlns:a16="http://schemas.microsoft.com/office/drawing/2014/main" id="{7AD42D73-4E09-3E41-81A2-909139C58E74}"/>
              </a:ext>
            </a:extLst>
          </p:cNvPr>
          <p:cNvPicPr>
            <a:picLocks noChangeAspect="1"/>
          </p:cNvPicPr>
          <p:nvPr/>
        </p:nvPicPr>
        <p:blipFill>
          <a:blip r:embed="rId5"/>
          <a:stretch>
            <a:fillRect/>
          </a:stretch>
        </p:blipFill>
        <p:spPr>
          <a:xfrm>
            <a:off x="2726837" y="3125376"/>
            <a:ext cx="1433173" cy="1171918"/>
          </a:xfrm>
          <a:prstGeom prst="rect">
            <a:avLst/>
          </a:prstGeom>
        </p:spPr>
      </p:pic>
      <p:sp>
        <p:nvSpPr>
          <p:cNvPr id="64" name="Right Arrow 63">
            <a:extLst>
              <a:ext uri="{FF2B5EF4-FFF2-40B4-BE49-F238E27FC236}">
                <a16:creationId xmlns:a16="http://schemas.microsoft.com/office/drawing/2014/main" id="{DF3AE343-B52F-DB4F-A394-EA5F66C834ED}"/>
              </a:ext>
            </a:extLst>
          </p:cNvPr>
          <p:cNvSpPr/>
          <p:nvPr/>
        </p:nvSpPr>
        <p:spPr>
          <a:xfrm>
            <a:off x="2124504" y="2089534"/>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a:extLst>
              <a:ext uri="{FF2B5EF4-FFF2-40B4-BE49-F238E27FC236}">
                <a16:creationId xmlns:a16="http://schemas.microsoft.com/office/drawing/2014/main" id="{828A8943-80E6-3845-B7D8-0A35219F2905}"/>
              </a:ext>
            </a:extLst>
          </p:cNvPr>
          <p:cNvSpPr/>
          <p:nvPr/>
        </p:nvSpPr>
        <p:spPr>
          <a:xfrm>
            <a:off x="2070717" y="3514929"/>
            <a:ext cx="581656" cy="347939"/>
          </a:xfrm>
          <a:prstGeom prst="rightArrow">
            <a:avLst/>
          </a:prstGeom>
          <a:solidFill>
            <a:schemeClr val="bg1"/>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6" name="Right Arrow 65">
            <a:extLst>
              <a:ext uri="{FF2B5EF4-FFF2-40B4-BE49-F238E27FC236}">
                <a16:creationId xmlns:a16="http://schemas.microsoft.com/office/drawing/2014/main" id="{C0AF4F55-30F7-014F-91DA-BCA5CACECFC2}"/>
              </a:ext>
            </a:extLst>
          </p:cNvPr>
          <p:cNvSpPr/>
          <p:nvPr/>
        </p:nvSpPr>
        <p:spPr>
          <a:xfrm>
            <a:off x="2060989" y="4985196"/>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lternate Process 66">
            <a:extLst>
              <a:ext uri="{FF2B5EF4-FFF2-40B4-BE49-F238E27FC236}">
                <a16:creationId xmlns:a16="http://schemas.microsoft.com/office/drawing/2014/main" id="{FEEE7007-7558-9A40-A0E5-33AE4521D790}"/>
              </a:ext>
            </a:extLst>
          </p:cNvPr>
          <p:cNvSpPr/>
          <p:nvPr/>
        </p:nvSpPr>
        <p:spPr>
          <a:xfrm>
            <a:off x="656383" y="1432261"/>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68" name="TextBox 67">
            <a:extLst>
              <a:ext uri="{FF2B5EF4-FFF2-40B4-BE49-F238E27FC236}">
                <a16:creationId xmlns:a16="http://schemas.microsoft.com/office/drawing/2014/main" id="{35AC44EE-0416-DB4D-8FD8-D719BBD731A8}"/>
              </a:ext>
            </a:extLst>
          </p:cNvPr>
          <p:cNvSpPr txBox="1"/>
          <p:nvPr/>
        </p:nvSpPr>
        <p:spPr>
          <a:xfrm>
            <a:off x="523883" y="6190617"/>
            <a:ext cx="2162489" cy="307777"/>
          </a:xfrm>
          <a:prstGeom prst="rect">
            <a:avLst/>
          </a:prstGeom>
          <a:noFill/>
        </p:spPr>
        <p:txBody>
          <a:bodyPr wrap="square" rtlCol="0">
            <a:spAutoFit/>
          </a:bodyPr>
          <a:lstStyle/>
          <a:p>
            <a:r>
              <a:rPr lang="en-US" dirty="0"/>
              <a:t>Table metadata</a:t>
            </a:r>
          </a:p>
        </p:txBody>
      </p:sp>
      <p:pic>
        <p:nvPicPr>
          <p:cNvPr id="69" name="Picture 68" descr="A picture containing screen, building, window, plane&#10;&#10;Description automatically generated">
            <a:extLst>
              <a:ext uri="{FF2B5EF4-FFF2-40B4-BE49-F238E27FC236}">
                <a16:creationId xmlns:a16="http://schemas.microsoft.com/office/drawing/2014/main" id="{73F14A31-0662-EB47-A938-50B9DA9BEE7F}"/>
              </a:ext>
            </a:extLst>
          </p:cNvPr>
          <p:cNvPicPr>
            <a:picLocks noChangeAspect="1"/>
          </p:cNvPicPr>
          <p:nvPr/>
        </p:nvPicPr>
        <p:blipFill>
          <a:blip r:embed="rId3"/>
          <a:stretch>
            <a:fillRect/>
          </a:stretch>
        </p:blipFill>
        <p:spPr>
          <a:xfrm>
            <a:off x="7718262" y="1767600"/>
            <a:ext cx="1239099" cy="1171918"/>
          </a:xfrm>
          <a:prstGeom prst="rect">
            <a:avLst/>
          </a:prstGeom>
        </p:spPr>
      </p:pic>
      <p:pic>
        <p:nvPicPr>
          <p:cNvPr id="70" name="Picture 69">
            <a:extLst>
              <a:ext uri="{FF2B5EF4-FFF2-40B4-BE49-F238E27FC236}">
                <a16:creationId xmlns:a16="http://schemas.microsoft.com/office/drawing/2014/main" id="{933B73B1-D894-554B-86DC-3F9C7A7EFF6A}"/>
              </a:ext>
            </a:extLst>
          </p:cNvPr>
          <p:cNvPicPr>
            <a:picLocks noChangeAspect="1"/>
          </p:cNvPicPr>
          <p:nvPr/>
        </p:nvPicPr>
        <p:blipFill>
          <a:blip r:embed="rId4"/>
          <a:stretch>
            <a:fillRect/>
          </a:stretch>
        </p:blipFill>
        <p:spPr>
          <a:xfrm>
            <a:off x="7610027" y="4663262"/>
            <a:ext cx="1440638" cy="1171918"/>
          </a:xfrm>
          <a:prstGeom prst="rect">
            <a:avLst/>
          </a:prstGeom>
        </p:spPr>
      </p:pic>
      <p:pic>
        <p:nvPicPr>
          <p:cNvPr id="71" name="Picture 70" descr="A picture containing screen, building, window&#10;&#10;Description automatically generated">
            <a:extLst>
              <a:ext uri="{FF2B5EF4-FFF2-40B4-BE49-F238E27FC236}">
                <a16:creationId xmlns:a16="http://schemas.microsoft.com/office/drawing/2014/main" id="{F5DE33A6-1794-644B-8530-ECDCE51E2235}"/>
              </a:ext>
            </a:extLst>
          </p:cNvPr>
          <p:cNvPicPr>
            <a:picLocks noChangeAspect="1"/>
          </p:cNvPicPr>
          <p:nvPr/>
        </p:nvPicPr>
        <p:blipFill>
          <a:blip r:embed="rId5"/>
          <a:stretch>
            <a:fillRect/>
          </a:stretch>
        </p:blipFill>
        <p:spPr>
          <a:xfrm>
            <a:off x="7617492" y="3215431"/>
            <a:ext cx="1433173" cy="1171918"/>
          </a:xfrm>
          <a:prstGeom prst="rect">
            <a:avLst/>
          </a:prstGeom>
        </p:spPr>
      </p:pic>
      <p:sp>
        <p:nvSpPr>
          <p:cNvPr id="72" name="Right Arrow 71">
            <a:extLst>
              <a:ext uri="{FF2B5EF4-FFF2-40B4-BE49-F238E27FC236}">
                <a16:creationId xmlns:a16="http://schemas.microsoft.com/office/drawing/2014/main" id="{9228EDB6-512F-5F4D-99BB-BF10BFD96222}"/>
              </a:ext>
            </a:extLst>
          </p:cNvPr>
          <p:cNvSpPr/>
          <p:nvPr/>
        </p:nvSpPr>
        <p:spPr>
          <a:xfrm>
            <a:off x="7015159" y="2179589"/>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A76BF87E-BF35-FC4B-BA27-8F223EFE7AA5}"/>
              </a:ext>
            </a:extLst>
          </p:cNvPr>
          <p:cNvSpPr/>
          <p:nvPr/>
        </p:nvSpPr>
        <p:spPr>
          <a:xfrm>
            <a:off x="6900973" y="5075251"/>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4" name="Right Arrow 73">
            <a:extLst>
              <a:ext uri="{FF2B5EF4-FFF2-40B4-BE49-F238E27FC236}">
                <a16:creationId xmlns:a16="http://schemas.microsoft.com/office/drawing/2014/main" id="{8D3DB68E-6408-C647-BD39-563D2CBEC85F}"/>
              </a:ext>
            </a:extLst>
          </p:cNvPr>
          <p:cNvSpPr/>
          <p:nvPr/>
        </p:nvSpPr>
        <p:spPr>
          <a:xfrm>
            <a:off x="6995371" y="3627420"/>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lternate Process 74">
            <a:extLst>
              <a:ext uri="{FF2B5EF4-FFF2-40B4-BE49-F238E27FC236}">
                <a16:creationId xmlns:a16="http://schemas.microsoft.com/office/drawing/2014/main" id="{C7564042-FAB3-0649-B4A4-7EA88EA39087}"/>
              </a:ext>
            </a:extLst>
          </p:cNvPr>
          <p:cNvSpPr/>
          <p:nvPr/>
        </p:nvSpPr>
        <p:spPr>
          <a:xfrm>
            <a:off x="5547038" y="1522316"/>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76" name="TextBox 75">
            <a:extLst>
              <a:ext uri="{FF2B5EF4-FFF2-40B4-BE49-F238E27FC236}">
                <a16:creationId xmlns:a16="http://schemas.microsoft.com/office/drawing/2014/main" id="{BB08A078-F8D2-204C-BD0C-63F51635FDB4}"/>
              </a:ext>
            </a:extLst>
          </p:cNvPr>
          <p:cNvSpPr txBox="1"/>
          <p:nvPr/>
        </p:nvSpPr>
        <p:spPr>
          <a:xfrm>
            <a:off x="5414538" y="6280672"/>
            <a:ext cx="2162489" cy="307777"/>
          </a:xfrm>
          <a:prstGeom prst="rect">
            <a:avLst/>
          </a:prstGeom>
          <a:noFill/>
        </p:spPr>
        <p:txBody>
          <a:bodyPr wrap="square" rtlCol="0">
            <a:spAutoFit/>
          </a:bodyPr>
          <a:lstStyle/>
          <a:p>
            <a:r>
              <a:rPr lang="en-US" dirty="0"/>
              <a:t>Table metadata</a:t>
            </a:r>
          </a:p>
        </p:txBody>
      </p:sp>
      <p:pic>
        <p:nvPicPr>
          <p:cNvPr id="77" name="Picture 76">
            <a:extLst>
              <a:ext uri="{FF2B5EF4-FFF2-40B4-BE49-F238E27FC236}">
                <a16:creationId xmlns:a16="http://schemas.microsoft.com/office/drawing/2014/main" id="{EDDB14F8-C3DE-8B4E-9150-C7089D46016E}"/>
              </a:ext>
            </a:extLst>
          </p:cNvPr>
          <p:cNvPicPr>
            <a:picLocks noChangeAspect="1"/>
          </p:cNvPicPr>
          <p:nvPr/>
        </p:nvPicPr>
        <p:blipFill>
          <a:blip r:embed="rId6"/>
          <a:stretch>
            <a:fillRect/>
          </a:stretch>
        </p:blipFill>
        <p:spPr>
          <a:xfrm rot="20528357">
            <a:off x="8342797" y="236673"/>
            <a:ext cx="2641712" cy="2641712"/>
          </a:xfrm>
          <a:prstGeom prst="rect">
            <a:avLst/>
          </a:prstGeom>
        </p:spPr>
      </p:pic>
      <p:pic>
        <p:nvPicPr>
          <p:cNvPr id="1026" name="Picture 2" descr="Sotheby's Makes History With Its First-of-a-Kind Sneaker Auction ...">
            <a:extLst>
              <a:ext uri="{FF2B5EF4-FFF2-40B4-BE49-F238E27FC236}">
                <a16:creationId xmlns:a16="http://schemas.microsoft.com/office/drawing/2014/main" id="{DCDCC025-460A-8341-9265-50ECFAF29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5860" y="4922898"/>
            <a:ext cx="3578366" cy="2012831"/>
          </a:xfrm>
          <a:prstGeom prst="rect">
            <a:avLst/>
          </a:prstGeom>
          <a:noFill/>
          <a:extLst>
            <a:ext uri="{909E8E84-426E-40DD-AFC4-6F175D3DCCD1}">
              <a14:hiddenFill xmlns:a14="http://schemas.microsoft.com/office/drawing/2010/main">
                <a:solidFill>
                  <a:srgbClr val="FFFFFF"/>
                </a:solidFill>
              </a14:hiddenFill>
            </a:ext>
          </a:extLst>
        </p:spPr>
      </p:pic>
      <p:sp>
        <p:nvSpPr>
          <p:cNvPr id="79" name="Slide Number Placeholder 3">
            <a:extLst>
              <a:ext uri="{FF2B5EF4-FFF2-40B4-BE49-F238E27FC236}">
                <a16:creationId xmlns:a16="http://schemas.microsoft.com/office/drawing/2014/main" id="{BAB2BA5D-6CF6-E34C-BED0-1056E5B56E63}"/>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146470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B5F-BA57-9745-ACC1-61DF34B9FD31}"/>
              </a:ext>
            </a:extLst>
          </p:cNvPr>
          <p:cNvSpPr>
            <a:spLocks noGrp="1"/>
          </p:cNvSpPr>
          <p:nvPr>
            <p:ph type="title"/>
          </p:nvPr>
        </p:nvSpPr>
        <p:spPr/>
        <p:txBody>
          <a:bodyPr/>
          <a:lstStyle/>
          <a:p>
            <a:r>
              <a:rPr lang="en-US" dirty="0"/>
              <a:t>Fail Safe</a:t>
            </a:r>
          </a:p>
        </p:txBody>
      </p:sp>
      <p:sp>
        <p:nvSpPr>
          <p:cNvPr id="3" name="Text Placeholder 2">
            <a:extLst>
              <a:ext uri="{FF2B5EF4-FFF2-40B4-BE49-F238E27FC236}">
                <a16:creationId xmlns:a16="http://schemas.microsoft.com/office/drawing/2014/main" id="{165272A3-AD43-DC4A-A0E4-C30AA664A4B8}"/>
              </a:ext>
            </a:extLst>
          </p:cNvPr>
          <p:cNvSpPr>
            <a:spLocks noGrp="1"/>
          </p:cNvSpPr>
          <p:nvPr>
            <p:ph type="body" idx="1"/>
          </p:nvPr>
        </p:nvSpPr>
        <p:spPr>
          <a:xfrm>
            <a:off x="661746" y="1397842"/>
            <a:ext cx="9493636" cy="4680000"/>
          </a:xfrm>
        </p:spPr>
        <p:txBody>
          <a:bodyPr/>
          <a:lstStyle/>
          <a:p>
            <a:pPr marL="514350" indent="-285750">
              <a:buClr>
                <a:schemeClr val="tx1"/>
              </a:buClr>
              <a:buSzPct val="15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Fail safe is a non-configurable for 7 days</a:t>
            </a:r>
          </a:p>
          <a:p>
            <a:pPr marL="514350" indent="-285750">
              <a:buClr>
                <a:schemeClr val="tx1"/>
              </a:buClr>
              <a:buSzPct val="15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Mediate risk by creating backup tables </a:t>
            </a:r>
          </a:p>
          <a:p>
            <a:pPr marL="514350" indent="-285750">
              <a:buClr>
                <a:schemeClr val="tx1"/>
              </a:buClr>
              <a:buSzPct val="15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Only accessible by Snowflake</a:t>
            </a:r>
          </a:p>
          <a:p>
            <a:pPr marL="514350" indent="-285750">
              <a:buClr>
                <a:schemeClr val="tx1"/>
              </a:buClr>
              <a:buSzPct val="15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Can increase cost exponentially – so be careful </a:t>
            </a:r>
          </a:p>
          <a:p>
            <a:endParaRPr lang="en-US" dirty="0"/>
          </a:p>
        </p:txBody>
      </p:sp>
      <p:sp>
        <p:nvSpPr>
          <p:cNvPr id="4" name="Slide Number Placeholder 3">
            <a:extLst>
              <a:ext uri="{FF2B5EF4-FFF2-40B4-BE49-F238E27FC236}">
                <a16:creationId xmlns:a16="http://schemas.microsoft.com/office/drawing/2014/main" id="{C3B6783A-7392-0E46-8B0E-E47DC4317B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1464E4DC-B57F-394B-AB20-45B62C2F0CE1}"/>
              </a:ext>
            </a:extLst>
          </p:cNvPr>
          <p:cNvPicPr>
            <a:picLocks noChangeAspect="1"/>
          </p:cNvPicPr>
          <p:nvPr/>
        </p:nvPicPr>
        <p:blipFill>
          <a:blip r:embed="rId3"/>
          <a:stretch>
            <a:fillRect/>
          </a:stretch>
        </p:blipFill>
        <p:spPr>
          <a:xfrm>
            <a:off x="3428977" y="3429000"/>
            <a:ext cx="5784296" cy="3400741"/>
          </a:xfrm>
          <a:prstGeom prst="rect">
            <a:avLst/>
          </a:prstGeom>
        </p:spPr>
      </p:pic>
    </p:spTree>
    <p:extLst>
      <p:ext uri="{BB962C8B-B14F-4D97-AF65-F5344CB8AC3E}">
        <p14:creationId xmlns:p14="http://schemas.microsoft.com/office/powerpoint/2010/main" val="689127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5616-9E78-F842-89D6-B0BF1F7CFD29}"/>
              </a:ext>
            </a:extLst>
          </p:cNvPr>
          <p:cNvSpPr>
            <a:spLocks noGrp="1"/>
          </p:cNvSpPr>
          <p:nvPr>
            <p:ph type="title"/>
          </p:nvPr>
        </p:nvSpPr>
        <p:spPr/>
        <p:txBody>
          <a:bodyPr/>
          <a:lstStyle/>
          <a:p>
            <a:r>
              <a:rPr lang="en-US" dirty="0"/>
              <a:t>Fail Safe</a:t>
            </a:r>
          </a:p>
        </p:txBody>
      </p:sp>
      <p:sp>
        <p:nvSpPr>
          <p:cNvPr id="3" name="Text Placeholder 2">
            <a:extLst>
              <a:ext uri="{FF2B5EF4-FFF2-40B4-BE49-F238E27FC236}">
                <a16:creationId xmlns:a16="http://schemas.microsoft.com/office/drawing/2014/main" id="{C70CECAF-822F-EE49-A203-4C4E22A8055A}"/>
              </a:ext>
            </a:extLst>
          </p:cNvPr>
          <p:cNvSpPr>
            <a:spLocks noGrp="1"/>
          </p:cNvSpPr>
          <p:nvPr>
            <p:ph type="body" idx="1"/>
          </p:nvPr>
        </p:nvSpPr>
        <p:spPr>
          <a:xfrm>
            <a:off x="952497" y="1473698"/>
            <a:ext cx="9388278" cy="4680000"/>
          </a:xfrm>
        </p:spPr>
        <p:txBody>
          <a:bodyPr/>
          <a:lstStyle/>
          <a:p>
            <a:r>
              <a:rPr lang="en-US" dirty="0"/>
              <a:t>All permanent tables that are created/updated/deleted also creates a Fail Safe Copy</a:t>
            </a:r>
          </a:p>
        </p:txBody>
      </p:sp>
      <p:graphicFrame>
        <p:nvGraphicFramePr>
          <p:cNvPr id="4" name="Table 3">
            <a:extLst>
              <a:ext uri="{FF2B5EF4-FFF2-40B4-BE49-F238E27FC236}">
                <a16:creationId xmlns:a16="http://schemas.microsoft.com/office/drawing/2014/main" id="{24A6C7D0-09F3-2841-A572-946AEF7DE7E1}"/>
              </a:ext>
            </a:extLst>
          </p:cNvPr>
          <p:cNvGraphicFramePr>
            <a:graphicFrameLocks noGrp="1"/>
          </p:cNvGraphicFramePr>
          <p:nvPr>
            <p:extLst>
              <p:ext uri="{D42A27DB-BD31-4B8C-83A1-F6EECF244321}">
                <p14:modId xmlns:p14="http://schemas.microsoft.com/office/powerpoint/2010/main" val="2529527562"/>
              </p:ext>
            </p:extLst>
          </p:nvPr>
        </p:nvGraphicFramePr>
        <p:xfrm>
          <a:off x="828000" y="2751290"/>
          <a:ext cx="8465127" cy="2595880"/>
        </p:xfrm>
        <a:graphic>
          <a:graphicData uri="http://schemas.openxmlformats.org/drawingml/2006/table">
            <a:tbl>
              <a:tblPr firstRow="1" bandRow="1">
                <a:tableStyleId>{7DF18680-E054-41AD-8BC1-D1AEF772440D}</a:tableStyleId>
              </a:tblPr>
              <a:tblGrid>
                <a:gridCol w="1547861">
                  <a:extLst>
                    <a:ext uri="{9D8B030D-6E8A-4147-A177-3AD203B41FA5}">
                      <a16:colId xmlns:a16="http://schemas.microsoft.com/office/drawing/2014/main" val="3941271332"/>
                    </a:ext>
                  </a:extLst>
                </a:gridCol>
                <a:gridCol w="1236902">
                  <a:extLst>
                    <a:ext uri="{9D8B030D-6E8A-4147-A177-3AD203B41FA5}">
                      <a16:colId xmlns:a16="http://schemas.microsoft.com/office/drawing/2014/main" val="2529254397"/>
                    </a:ext>
                  </a:extLst>
                </a:gridCol>
                <a:gridCol w="1330037">
                  <a:extLst>
                    <a:ext uri="{9D8B030D-6E8A-4147-A177-3AD203B41FA5}">
                      <a16:colId xmlns:a16="http://schemas.microsoft.com/office/drawing/2014/main" val="32755163"/>
                    </a:ext>
                  </a:extLst>
                </a:gridCol>
                <a:gridCol w="1759527">
                  <a:extLst>
                    <a:ext uri="{9D8B030D-6E8A-4147-A177-3AD203B41FA5}">
                      <a16:colId xmlns:a16="http://schemas.microsoft.com/office/drawing/2014/main" val="1015210782"/>
                    </a:ext>
                  </a:extLst>
                </a:gridCol>
                <a:gridCol w="1864978">
                  <a:extLst>
                    <a:ext uri="{9D8B030D-6E8A-4147-A177-3AD203B41FA5}">
                      <a16:colId xmlns:a16="http://schemas.microsoft.com/office/drawing/2014/main" val="2069391578"/>
                    </a:ext>
                  </a:extLst>
                </a:gridCol>
                <a:gridCol w="725822">
                  <a:extLst>
                    <a:ext uri="{9D8B030D-6E8A-4147-A177-3AD203B41FA5}">
                      <a16:colId xmlns:a16="http://schemas.microsoft.com/office/drawing/2014/main" val="3516317304"/>
                    </a:ext>
                  </a:extLst>
                </a:gridCol>
              </a:tblGrid>
              <a:tr h="370840">
                <a:tc>
                  <a:txBody>
                    <a:bodyPr/>
                    <a:lstStyle/>
                    <a:p>
                      <a:r>
                        <a:rPr lang="en-US" dirty="0">
                          <a:solidFill>
                            <a:schemeClr val="bg1"/>
                          </a:solidFill>
                        </a:rPr>
                        <a:t>Table Created</a:t>
                      </a:r>
                    </a:p>
                  </a:txBody>
                  <a:tcPr>
                    <a:solidFill>
                      <a:schemeClr val="bg2">
                        <a:lumMod val="50000"/>
                      </a:schemeClr>
                    </a:solidFill>
                  </a:tcPr>
                </a:tc>
                <a:tc>
                  <a:txBody>
                    <a:bodyPr/>
                    <a:lstStyle/>
                    <a:p>
                      <a:r>
                        <a:rPr lang="en-US" dirty="0">
                          <a:solidFill>
                            <a:schemeClr val="bg1"/>
                          </a:solidFill>
                        </a:rPr>
                        <a:t>Name</a:t>
                      </a:r>
                    </a:p>
                  </a:txBody>
                  <a:tcPr>
                    <a:solidFill>
                      <a:schemeClr val="bg2">
                        <a:lumMod val="50000"/>
                      </a:schemeClr>
                    </a:solidFill>
                  </a:tcPr>
                </a:tc>
                <a:tc>
                  <a:txBody>
                    <a:bodyPr/>
                    <a:lstStyle/>
                    <a:p>
                      <a:r>
                        <a:rPr lang="en-US" dirty="0">
                          <a:solidFill>
                            <a:schemeClr val="bg1"/>
                          </a:solidFill>
                        </a:rPr>
                        <a:t>Change time</a:t>
                      </a:r>
                    </a:p>
                  </a:txBody>
                  <a:tcPr>
                    <a:solidFill>
                      <a:schemeClr val="bg2">
                        <a:lumMod val="50000"/>
                      </a:schemeClr>
                    </a:solidFill>
                  </a:tcPr>
                </a:tc>
                <a:tc>
                  <a:txBody>
                    <a:bodyPr/>
                    <a:lstStyle/>
                    <a:p>
                      <a:r>
                        <a:rPr lang="en-US" dirty="0">
                          <a:solidFill>
                            <a:schemeClr val="bg1"/>
                          </a:solidFill>
                        </a:rPr>
                        <a:t>Retention period</a:t>
                      </a:r>
                    </a:p>
                  </a:txBody>
                  <a:tcPr>
                    <a:solidFill>
                      <a:schemeClr val="bg2">
                        <a:lumMod val="50000"/>
                      </a:schemeClr>
                    </a:solidFill>
                  </a:tcPr>
                </a:tc>
                <a:tc>
                  <a:txBody>
                    <a:bodyPr/>
                    <a:lstStyle/>
                    <a:p>
                      <a:r>
                        <a:rPr lang="en-US" dirty="0">
                          <a:solidFill>
                            <a:schemeClr val="bg1"/>
                          </a:solidFill>
                        </a:rPr>
                        <a:t>Time into fail safe </a:t>
                      </a:r>
                    </a:p>
                  </a:txBody>
                  <a:tcPr>
                    <a:solidFill>
                      <a:schemeClr val="bg2">
                        <a:lumMod val="50000"/>
                      </a:schemeClr>
                    </a:solidFill>
                  </a:tcPr>
                </a:tc>
                <a:tc>
                  <a:txBody>
                    <a:bodyPr/>
                    <a:lstStyle/>
                    <a:p>
                      <a:r>
                        <a:rPr lang="en-US" dirty="0">
                          <a:solidFill>
                            <a:schemeClr val="bg1"/>
                          </a:solidFill>
                        </a:rPr>
                        <a:t>size</a:t>
                      </a:r>
                    </a:p>
                  </a:txBody>
                  <a:tcPr>
                    <a:solidFill>
                      <a:schemeClr val="bg2">
                        <a:lumMod val="50000"/>
                      </a:schemeClr>
                    </a:solidFill>
                  </a:tcPr>
                </a:tc>
                <a:extLst>
                  <a:ext uri="{0D108BD9-81ED-4DB2-BD59-A6C34878D82A}">
                    <a16:rowId xmlns:a16="http://schemas.microsoft.com/office/drawing/2014/main" val="3745097561"/>
                  </a:ext>
                </a:extLst>
              </a:tr>
              <a:tr h="370840">
                <a:tc>
                  <a:txBody>
                    <a:bodyPr/>
                    <a:lstStyle/>
                    <a:p>
                      <a:r>
                        <a:rPr lang="en-US" dirty="0"/>
                        <a:t>1/1/2020</a:t>
                      </a:r>
                    </a:p>
                  </a:txBody>
                  <a:tcPr>
                    <a:solidFill>
                      <a:schemeClr val="accent4">
                        <a:lumMod val="20000"/>
                        <a:lumOff val="80000"/>
                      </a:schemeClr>
                    </a:solidFill>
                  </a:tcPr>
                </a:tc>
                <a:tc>
                  <a:txBody>
                    <a:bodyPr/>
                    <a:lstStyle/>
                    <a:p>
                      <a:r>
                        <a:rPr lang="en-US" dirty="0"/>
                        <a:t>transactions</a:t>
                      </a:r>
                    </a:p>
                  </a:txBody>
                  <a:tcPr>
                    <a:solidFill>
                      <a:schemeClr val="accent4">
                        <a:lumMod val="20000"/>
                        <a:lumOff val="80000"/>
                      </a:schemeClr>
                    </a:solidFill>
                  </a:tcPr>
                </a:tc>
                <a:tc>
                  <a:txBody>
                    <a:bodyPr/>
                    <a:lstStyle/>
                    <a:p>
                      <a:r>
                        <a:rPr lang="en-US" dirty="0"/>
                        <a:t>1pm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r>
                        <a:rPr lang="en-US" dirty="0"/>
                        <a:t>1/2/2020 1pm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1084016893"/>
                  </a:ext>
                </a:extLst>
              </a:tr>
              <a:tr h="370840">
                <a:tc>
                  <a:txBody>
                    <a:bodyPr/>
                    <a:lstStyle/>
                    <a:p>
                      <a:r>
                        <a:rPr lang="en-US" dirty="0"/>
                        <a:t>1/1/2020</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4">
                        <a:lumMod val="20000"/>
                        <a:lumOff val="80000"/>
                      </a:schemeClr>
                    </a:solidFill>
                  </a:tcPr>
                </a:tc>
                <a:tc>
                  <a:txBody>
                    <a:bodyPr/>
                    <a:lstStyle/>
                    <a:p>
                      <a:r>
                        <a:rPr lang="en-US" dirty="0"/>
                        <a:t>7pm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1/2/2020 7pm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2788558928"/>
                  </a:ext>
                </a:extLst>
              </a:tr>
              <a:tr h="370840">
                <a:tc>
                  <a:txBody>
                    <a:bodyPr/>
                    <a:lstStyle/>
                    <a:p>
                      <a:r>
                        <a:rPr lang="en-US" dirty="0"/>
                        <a:t>1/2/2020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3550790758"/>
                  </a:ext>
                </a:extLst>
              </a:tr>
              <a:tr h="370840">
                <a:tc>
                  <a:txBody>
                    <a:bodyPr/>
                    <a:lstStyle/>
                    <a:p>
                      <a:r>
                        <a:rPr lang="en-US" dirty="0"/>
                        <a:t>1/3/2020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2640676402"/>
                  </a:ext>
                </a:extLst>
              </a:tr>
              <a:tr h="370840">
                <a:tc>
                  <a:txBody>
                    <a:bodyPr/>
                    <a:lstStyle/>
                    <a:p>
                      <a:r>
                        <a:rPr lang="en-US" dirty="0"/>
                        <a:t>1/4/2020</a:t>
                      </a:r>
                    </a:p>
                  </a:txBody>
                  <a:tcPr>
                    <a:solidFill>
                      <a:schemeClr val="accent5">
                        <a:lumMod val="60000"/>
                        <a:lumOff val="40000"/>
                      </a:schemeClr>
                    </a:solidFill>
                  </a:tcPr>
                </a:tc>
                <a:tc>
                  <a:txBody>
                    <a:bodyPr/>
                    <a:lstStyle/>
                    <a:p>
                      <a:r>
                        <a:rPr lang="en-US" dirty="0"/>
                        <a:t>transactions</a:t>
                      </a:r>
                    </a:p>
                  </a:txBody>
                  <a:tcPr>
                    <a:solidFill>
                      <a:schemeClr val="accent5">
                        <a:lumMod val="60000"/>
                        <a:lumOff val="40000"/>
                      </a:schemeClr>
                    </a:solidFill>
                  </a:tcPr>
                </a:tc>
                <a:tc>
                  <a:txBody>
                    <a:bodyPr/>
                    <a:lstStyle/>
                    <a:p>
                      <a:r>
                        <a:rPr lang="en-US" dirty="0"/>
                        <a:t>2pm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r>
                        <a:rPr lang="en-US" dirty="0"/>
                        <a:t>1/5/2020 2pm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18893376"/>
                  </a:ext>
                </a:extLst>
              </a:tr>
              <a:tr h="370840">
                <a:tc>
                  <a:txBody>
                    <a:bodyPr/>
                    <a:lstStyle/>
                    <a:p>
                      <a:r>
                        <a:rPr lang="en-US" dirty="0"/>
                        <a:t>1/5/2020</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5">
                        <a:lumMod val="60000"/>
                        <a:lumOff val="40000"/>
                      </a:schemeClr>
                    </a:solidFill>
                  </a:tcPr>
                </a:tc>
                <a:tc>
                  <a:txBody>
                    <a:bodyPr/>
                    <a:lstStyle/>
                    <a:p>
                      <a:r>
                        <a:rPr lang="en-US" dirty="0"/>
                        <a:t>5pm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1/6/2020 5pm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75538380"/>
                  </a:ext>
                </a:extLst>
              </a:tr>
            </a:tbl>
          </a:graphicData>
        </a:graphic>
      </p:graphicFrame>
      <p:sp>
        <p:nvSpPr>
          <p:cNvPr id="5" name="TextBox 4">
            <a:extLst>
              <a:ext uri="{FF2B5EF4-FFF2-40B4-BE49-F238E27FC236}">
                <a16:creationId xmlns:a16="http://schemas.microsoft.com/office/drawing/2014/main" id="{AE0C67EF-CFA5-DD4D-920C-14BCA63F1E47}"/>
              </a:ext>
            </a:extLst>
          </p:cNvPr>
          <p:cNvSpPr txBox="1"/>
          <p:nvPr/>
        </p:nvSpPr>
        <p:spPr>
          <a:xfrm>
            <a:off x="9293127" y="3065998"/>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sp>
        <p:nvSpPr>
          <p:cNvPr id="6" name="TextBox 5">
            <a:extLst>
              <a:ext uri="{FF2B5EF4-FFF2-40B4-BE49-F238E27FC236}">
                <a16:creationId xmlns:a16="http://schemas.microsoft.com/office/drawing/2014/main" id="{EB72E59A-7586-F141-84C9-DE72D1B5F74C}"/>
              </a:ext>
            </a:extLst>
          </p:cNvPr>
          <p:cNvSpPr txBox="1"/>
          <p:nvPr/>
        </p:nvSpPr>
        <p:spPr>
          <a:xfrm>
            <a:off x="9293126" y="4485396"/>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pic>
        <p:nvPicPr>
          <p:cNvPr id="7" name="Picture 6">
            <a:extLst>
              <a:ext uri="{FF2B5EF4-FFF2-40B4-BE49-F238E27FC236}">
                <a16:creationId xmlns:a16="http://schemas.microsoft.com/office/drawing/2014/main" id="{25CC4F35-C4D4-4B4F-AEBF-312B3F66139B}"/>
              </a:ext>
            </a:extLst>
          </p:cNvPr>
          <p:cNvPicPr>
            <a:picLocks noChangeAspect="1"/>
          </p:cNvPicPr>
          <p:nvPr/>
        </p:nvPicPr>
        <p:blipFill>
          <a:blip r:embed="rId3"/>
          <a:stretch>
            <a:fillRect/>
          </a:stretch>
        </p:blipFill>
        <p:spPr>
          <a:xfrm rot="272724">
            <a:off x="9996411" y="3222154"/>
            <a:ext cx="2863799" cy="1968862"/>
          </a:xfrm>
          <a:prstGeom prst="rect">
            <a:avLst/>
          </a:prstGeom>
        </p:spPr>
      </p:pic>
      <p:sp>
        <p:nvSpPr>
          <p:cNvPr id="8" name="Slide Number Placeholder 3">
            <a:extLst>
              <a:ext uri="{FF2B5EF4-FFF2-40B4-BE49-F238E27FC236}">
                <a16:creationId xmlns:a16="http://schemas.microsoft.com/office/drawing/2014/main" id="{9EC4F2C1-41E1-824F-B921-C5293A03FFFE}"/>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64770501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16046</TotalTime>
  <Words>1967</Words>
  <Application>Microsoft Macintosh PowerPoint</Application>
  <PresentationFormat>Widescreen</PresentationFormat>
  <Paragraphs>321</Paragraphs>
  <Slides>17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Helvetica Neue Light</vt:lpstr>
      <vt:lpstr>Wingdings</vt:lpstr>
      <vt:lpstr>Arial</vt:lpstr>
      <vt:lpstr>Courier New</vt:lpstr>
      <vt:lpstr>DI Template</vt:lpstr>
      <vt:lpstr>PowerPoint Presentation</vt:lpstr>
      <vt:lpstr>Objectives</vt:lpstr>
      <vt:lpstr>How Updates Work </vt:lpstr>
      <vt:lpstr>Constraints and Null Handling</vt:lpstr>
      <vt:lpstr>Continuous Data Protection</vt:lpstr>
      <vt:lpstr>Back to the Future</vt:lpstr>
      <vt:lpstr>Back to the Future II</vt:lpstr>
      <vt:lpstr>Fail Safe</vt:lpstr>
      <vt:lpstr>Fail Safe</vt:lpstr>
      <vt:lpstr>Sampling Data</vt:lpstr>
      <vt:lpstr>Deletion Consideration </vt:lpstr>
      <vt:lpstr>Table Interpolation</vt:lpstr>
      <vt:lpstr>Table Interpolation</vt:lpstr>
      <vt:lpstr>Snowflake Automation</vt:lpstr>
      <vt:lpstr>Best Practices </vt:lpstr>
      <vt:lpstr>Confused? ASK QUESTIONS</vt:lpstr>
      <vt:lpstr>Break &amp; Lab5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84</cp:revision>
  <dcterms:modified xsi:type="dcterms:W3CDTF">2020-07-22T04:31:05Z</dcterms:modified>
</cp:coreProperties>
</file>